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0"/>
  </p:notesMasterIdLst>
  <p:sldIdLst>
    <p:sldId id="256" r:id="rId2"/>
    <p:sldId id="257" r:id="rId3"/>
    <p:sldId id="282" r:id="rId4"/>
    <p:sldId id="296" r:id="rId5"/>
    <p:sldId id="260" r:id="rId6"/>
    <p:sldId id="271" r:id="rId7"/>
    <p:sldId id="277" r:id="rId8"/>
    <p:sldId id="275" r:id="rId9"/>
    <p:sldId id="276" r:id="rId10"/>
    <p:sldId id="281" r:id="rId11"/>
    <p:sldId id="297" r:id="rId12"/>
    <p:sldId id="258" r:id="rId13"/>
    <p:sldId id="298" r:id="rId14"/>
    <p:sldId id="259" r:id="rId15"/>
    <p:sldId id="299" r:id="rId16"/>
    <p:sldId id="283" r:id="rId17"/>
    <p:sldId id="272" r:id="rId18"/>
    <p:sldId id="279" r:id="rId19"/>
    <p:sldId id="291" r:id="rId20"/>
    <p:sldId id="280" r:id="rId21"/>
    <p:sldId id="284" r:id="rId22"/>
    <p:sldId id="292" r:id="rId23"/>
    <p:sldId id="293" r:id="rId24"/>
    <p:sldId id="294" r:id="rId25"/>
    <p:sldId id="287" r:id="rId26"/>
    <p:sldId id="295" r:id="rId27"/>
    <p:sldId id="290" r:id="rId28"/>
    <p:sldId id="28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0730" autoAdjust="0"/>
  </p:normalViewPr>
  <p:slideViewPr>
    <p:cSldViewPr snapToGrid="0">
      <p:cViewPr varScale="1">
        <p:scale>
          <a:sx n="69" d="100"/>
          <a:sy n="69" d="100"/>
        </p:scale>
        <p:origin x="123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1802B6-D4C7-4DF2-82D3-4FFFB6EC6BB9}" type="datetimeFigureOut">
              <a:rPr lang="en-US" smtClean="0"/>
              <a:t>12/2/2019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F81A2A-DF72-4166-8253-5BF17F017B9C}" type="slidenum">
              <a:rPr lang="en-US" smtClean="0"/>
              <a:t>‹#›</a:t>
            </a:fld>
            <a:endParaRPr lang="en-US"/>
          </a:p>
        </p:txBody>
      </p:sp>
    </p:spTree>
    <p:extLst>
      <p:ext uri="{BB962C8B-B14F-4D97-AF65-F5344CB8AC3E}">
        <p14:creationId xmlns:p14="http://schemas.microsoft.com/office/powerpoint/2010/main" val="462849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1</a:t>
            </a:fld>
            <a:endParaRPr lang="en-US"/>
          </a:p>
        </p:txBody>
      </p:sp>
    </p:spTree>
    <p:extLst>
      <p:ext uri="{BB962C8B-B14F-4D97-AF65-F5344CB8AC3E}">
        <p14:creationId xmlns:p14="http://schemas.microsoft.com/office/powerpoint/2010/main" val="2132956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10</a:t>
            </a:fld>
            <a:endParaRPr lang="en-US"/>
          </a:p>
        </p:txBody>
      </p:sp>
    </p:spTree>
    <p:extLst>
      <p:ext uri="{BB962C8B-B14F-4D97-AF65-F5344CB8AC3E}">
        <p14:creationId xmlns:p14="http://schemas.microsoft.com/office/powerpoint/2010/main" val="4214281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ct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CF81A2A-DF72-4166-8253-5BF17F017B9C}" type="slidenum">
              <a:rPr lang="en-US" smtClean="0"/>
              <a:t>11</a:t>
            </a:fld>
            <a:endParaRPr lang="en-US"/>
          </a:p>
        </p:txBody>
      </p:sp>
    </p:spTree>
    <p:extLst>
      <p:ext uri="{BB962C8B-B14F-4D97-AF65-F5344CB8AC3E}">
        <p14:creationId xmlns:p14="http://schemas.microsoft.com/office/powerpoint/2010/main" val="651889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ct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CF81A2A-DF72-4166-8253-5BF17F017B9C}" type="slidenum">
              <a:rPr lang="en-US" smtClean="0"/>
              <a:t>12</a:t>
            </a:fld>
            <a:endParaRPr lang="en-US"/>
          </a:p>
        </p:txBody>
      </p:sp>
    </p:spTree>
    <p:extLst>
      <p:ext uri="{BB962C8B-B14F-4D97-AF65-F5344CB8AC3E}">
        <p14:creationId xmlns:p14="http://schemas.microsoft.com/office/powerpoint/2010/main" val="10628461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13</a:t>
            </a:fld>
            <a:endParaRPr lang="en-US"/>
          </a:p>
        </p:txBody>
      </p:sp>
    </p:spTree>
    <p:extLst>
      <p:ext uri="{BB962C8B-B14F-4D97-AF65-F5344CB8AC3E}">
        <p14:creationId xmlns:p14="http://schemas.microsoft.com/office/powerpoint/2010/main" val="36513009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14</a:t>
            </a:fld>
            <a:endParaRPr lang="en-US"/>
          </a:p>
        </p:txBody>
      </p:sp>
    </p:spTree>
    <p:extLst>
      <p:ext uri="{BB962C8B-B14F-4D97-AF65-F5344CB8AC3E}">
        <p14:creationId xmlns:p14="http://schemas.microsoft.com/office/powerpoint/2010/main" val="27530543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15</a:t>
            </a:fld>
            <a:endParaRPr lang="en-US"/>
          </a:p>
        </p:txBody>
      </p:sp>
    </p:spTree>
    <p:extLst>
      <p:ext uri="{BB962C8B-B14F-4D97-AF65-F5344CB8AC3E}">
        <p14:creationId xmlns:p14="http://schemas.microsoft.com/office/powerpoint/2010/main" val="26334459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16</a:t>
            </a:fld>
            <a:endParaRPr lang="en-US"/>
          </a:p>
        </p:txBody>
      </p:sp>
    </p:spTree>
    <p:extLst>
      <p:ext uri="{BB962C8B-B14F-4D97-AF65-F5344CB8AC3E}">
        <p14:creationId xmlns:p14="http://schemas.microsoft.com/office/powerpoint/2010/main" val="8075426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CF81A2A-DF72-4166-8253-5BF17F017B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31581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CF81A2A-DF72-4166-8253-5BF17F017B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57072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CF81A2A-DF72-4166-8253-5BF17F017B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0822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2</a:t>
            </a:fld>
            <a:endParaRPr lang="en-US"/>
          </a:p>
        </p:txBody>
      </p:sp>
    </p:spTree>
    <p:extLst>
      <p:ext uri="{BB962C8B-B14F-4D97-AF65-F5344CB8AC3E}">
        <p14:creationId xmlns:p14="http://schemas.microsoft.com/office/powerpoint/2010/main" val="19823572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CF81A2A-DF72-4166-8253-5BF17F017B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83904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ct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CF81A2A-DF72-4166-8253-5BF17F017B9C}" type="slidenum">
              <a:rPr lang="en-US" smtClean="0"/>
              <a:t>21</a:t>
            </a:fld>
            <a:endParaRPr lang="en-US"/>
          </a:p>
        </p:txBody>
      </p:sp>
    </p:spTree>
    <p:extLst>
      <p:ext uri="{BB962C8B-B14F-4D97-AF65-F5344CB8AC3E}">
        <p14:creationId xmlns:p14="http://schemas.microsoft.com/office/powerpoint/2010/main" val="23768251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22</a:t>
            </a:fld>
            <a:endParaRPr lang="en-US"/>
          </a:p>
        </p:txBody>
      </p:sp>
    </p:spTree>
    <p:extLst>
      <p:ext uri="{BB962C8B-B14F-4D97-AF65-F5344CB8AC3E}">
        <p14:creationId xmlns:p14="http://schemas.microsoft.com/office/powerpoint/2010/main" val="28722101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ct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CF81A2A-DF72-4166-8253-5BF17F017B9C}" type="slidenum">
              <a:rPr lang="en-US" smtClean="0"/>
              <a:t>23</a:t>
            </a:fld>
            <a:endParaRPr lang="en-US"/>
          </a:p>
        </p:txBody>
      </p:sp>
    </p:spTree>
    <p:extLst>
      <p:ext uri="{BB962C8B-B14F-4D97-AF65-F5344CB8AC3E}">
        <p14:creationId xmlns:p14="http://schemas.microsoft.com/office/powerpoint/2010/main" val="11708086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ct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CF81A2A-DF72-4166-8253-5BF17F017B9C}" type="slidenum">
              <a:rPr lang="en-US" smtClean="0"/>
              <a:t>24</a:t>
            </a:fld>
            <a:endParaRPr lang="en-US"/>
          </a:p>
        </p:txBody>
      </p:sp>
    </p:spTree>
    <p:extLst>
      <p:ext uri="{BB962C8B-B14F-4D97-AF65-F5344CB8AC3E}">
        <p14:creationId xmlns:p14="http://schemas.microsoft.com/office/powerpoint/2010/main" val="6045261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ct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CF81A2A-DF72-4166-8253-5BF17F017B9C}" type="slidenum">
              <a:rPr lang="en-US" smtClean="0"/>
              <a:t>25</a:t>
            </a:fld>
            <a:endParaRPr lang="en-US"/>
          </a:p>
        </p:txBody>
      </p:sp>
    </p:spTree>
    <p:extLst>
      <p:ext uri="{BB962C8B-B14F-4D97-AF65-F5344CB8AC3E}">
        <p14:creationId xmlns:p14="http://schemas.microsoft.com/office/powerpoint/2010/main" val="7229587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rtl="0" fontAlgn="ct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CF81A2A-DF72-4166-8253-5BF17F017B9C}" type="slidenum">
              <a:rPr lang="en-US" smtClean="0"/>
              <a:t>26</a:t>
            </a:fld>
            <a:endParaRPr lang="en-US"/>
          </a:p>
        </p:txBody>
      </p:sp>
    </p:spTree>
    <p:extLst>
      <p:ext uri="{BB962C8B-B14F-4D97-AF65-F5344CB8AC3E}">
        <p14:creationId xmlns:p14="http://schemas.microsoft.com/office/powerpoint/2010/main" val="23758476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27</a:t>
            </a:fld>
            <a:endParaRPr lang="en-US"/>
          </a:p>
        </p:txBody>
      </p:sp>
    </p:spTree>
    <p:extLst>
      <p:ext uri="{BB962C8B-B14F-4D97-AF65-F5344CB8AC3E}">
        <p14:creationId xmlns:p14="http://schemas.microsoft.com/office/powerpoint/2010/main" val="15134880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28</a:t>
            </a:fld>
            <a:endParaRPr lang="en-US"/>
          </a:p>
        </p:txBody>
      </p:sp>
    </p:spTree>
    <p:extLst>
      <p:ext uri="{BB962C8B-B14F-4D97-AF65-F5344CB8AC3E}">
        <p14:creationId xmlns:p14="http://schemas.microsoft.com/office/powerpoint/2010/main" val="635190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3</a:t>
            </a:fld>
            <a:endParaRPr lang="en-US"/>
          </a:p>
        </p:txBody>
      </p:sp>
    </p:spTree>
    <p:extLst>
      <p:ext uri="{BB962C8B-B14F-4D97-AF65-F5344CB8AC3E}">
        <p14:creationId xmlns:p14="http://schemas.microsoft.com/office/powerpoint/2010/main" val="4108480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4</a:t>
            </a:fld>
            <a:endParaRPr lang="en-US"/>
          </a:p>
        </p:txBody>
      </p:sp>
    </p:spTree>
    <p:extLst>
      <p:ext uri="{BB962C8B-B14F-4D97-AF65-F5344CB8AC3E}">
        <p14:creationId xmlns:p14="http://schemas.microsoft.com/office/powerpoint/2010/main" val="1868474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5</a:t>
            </a:fld>
            <a:endParaRPr lang="en-US"/>
          </a:p>
        </p:txBody>
      </p:sp>
    </p:spTree>
    <p:extLst>
      <p:ext uri="{BB962C8B-B14F-4D97-AF65-F5344CB8AC3E}">
        <p14:creationId xmlns:p14="http://schemas.microsoft.com/office/powerpoint/2010/main" val="2066952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6</a:t>
            </a:fld>
            <a:endParaRPr lang="en-US"/>
          </a:p>
        </p:txBody>
      </p:sp>
    </p:spTree>
    <p:extLst>
      <p:ext uri="{BB962C8B-B14F-4D97-AF65-F5344CB8AC3E}">
        <p14:creationId xmlns:p14="http://schemas.microsoft.com/office/powerpoint/2010/main" val="3664205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ct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CF81A2A-DF72-4166-8253-5BF17F017B9C}" type="slidenum">
              <a:rPr lang="en-US" smtClean="0"/>
              <a:t>7</a:t>
            </a:fld>
            <a:endParaRPr lang="en-US"/>
          </a:p>
        </p:txBody>
      </p:sp>
    </p:spTree>
    <p:extLst>
      <p:ext uri="{BB962C8B-B14F-4D97-AF65-F5344CB8AC3E}">
        <p14:creationId xmlns:p14="http://schemas.microsoft.com/office/powerpoint/2010/main" val="4259958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8</a:t>
            </a:fld>
            <a:endParaRPr lang="en-US"/>
          </a:p>
        </p:txBody>
      </p:sp>
    </p:spTree>
    <p:extLst>
      <p:ext uri="{BB962C8B-B14F-4D97-AF65-F5344CB8AC3E}">
        <p14:creationId xmlns:p14="http://schemas.microsoft.com/office/powerpoint/2010/main" val="1438141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0CF81A2A-DF72-4166-8253-5BF17F017B9C}" type="slidenum">
              <a:rPr lang="en-US" smtClean="0"/>
              <a:t>9</a:t>
            </a:fld>
            <a:endParaRPr lang="en-US"/>
          </a:p>
        </p:txBody>
      </p:sp>
    </p:spTree>
    <p:extLst>
      <p:ext uri="{BB962C8B-B14F-4D97-AF65-F5344CB8AC3E}">
        <p14:creationId xmlns:p14="http://schemas.microsoft.com/office/powerpoint/2010/main" val="1936439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D69D23-65F3-4BD2-B665-A7D28C71FD6A}"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3346D-0CFC-4970-A8EB-26DBD1ED37DC}" type="slidenum">
              <a:rPr lang="en-US" smtClean="0"/>
              <a:t>‹#›</a:t>
            </a:fld>
            <a:endParaRPr lang="en-US"/>
          </a:p>
        </p:txBody>
      </p:sp>
    </p:spTree>
    <p:extLst>
      <p:ext uri="{BB962C8B-B14F-4D97-AF65-F5344CB8AC3E}">
        <p14:creationId xmlns:p14="http://schemas.microsoft.com/office/powerpoint/2010/main" val="344241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D69D23-65F3-4BD2-B665-A7D28C71FD6A}"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3346D-0CFC-4970-A8EB-26DBD1ED37DC}" type="slidenum">
              <a:rPr lang="en-US" smtClean="0"/>
              <a:t>‹#›</a:t>
            </a:fld>
            <a:endParaRPr lang="en-US"/>
          </a:p>
        </p:txBody>
      </p:sp>
    </p:spTree>
    <p:extLst>
      <p:ext uri="{BB962C8B-B14F-4D97-AF65-F5344CB8AC3E}">
        <p14:creationId xmlns:p14="http://schemas.microsoft.com/office/powerpoint/2010/main" val="3124067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D69D23-65F3-4BD2-B665-A7D28C71FD6A}"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3346D-0CFC-4970-A8EB-26DBD1ED37DC}" type="slidenum">
              <a:rPr lang="en-US" smtClean="0"/>
              <a:t>‹#›</a:t>
            </a:fld>
            <a:endParaRPr lang="en-US"/>
          </a:p>
        </p:txBody>
      </p:sp>
    </p:spTree>
    <p:extLst>
      <p:ext uri="{BB962C8B-B14F-4D97-AF65-F5344CB8AC3E}">
        <p14:creationId xmlns:p14="http://schemas.microsoft.com/office/powerpoint/2010/main" val="2777011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D69D23-65F3-4BD2-B665-A7D28C71FD6A}"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3346D-0CFC-4970-A8EB-26DBD1ED37DC}" type="slidenum">
              <a:rPr lang="en-US" smtClean="0"/>
              <a:t>‹#›</a:t>
            </a:fld>
            <a:endParaRPr lang="en-US"/>
          </a:p>
        </p:txBody>
      </p:sp>
    </p:spTree>
    <p:extLst>
      <p:ext uri="{BB962C8B-B14F-4D97-AF65-F5344CB8AC3E}">
        <p14:creationId xmlns:p14="http://schemas.microsoft.com/office/powerpoint/2010/main" val="1245640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D69D23-65F3-4BD2-B665-A7D28C71FD6A}" type="datetimeFigureOut">
              <a:rPr lang="en-US" smtClean="0"/>
              <a:t>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3346D-0CFC-4970-A8EB-26DBD1ED37DC}" type="slidenum">
              <a:rPr lang="en-US" smtClean="0"/>
              <a:t>‹#›</a:t>
            </a:fld>
            <a:endParaRPr lang="en-US"/>
          </a:p>
        </p:txBody>
      </p:sp>
    </p:spTree>
    <p:extLst>
      <p:ext uri="{BB962C8B-B14F-4D97-AF65-F5344CB8AC3E}">
        <p14:creationId xmlns:p14="http://schemas.microsoft.com/office/powerpoint/2010/main" val="1535473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69D23-65F3-4BD2-B665-A7D28C71FD6A}"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3346D-0CFC-4970-A8EB-26DBD1ED37DC}" type="slidenum">
              <a:rPr lang="en-US" smtClean="0"/>
              <a:t>‹#›</a:t>
            </a:fld>
            <a:endParaRPr lang="en-US"/>
          </a:p>
        </p:txBody>
      </p:sp>
    </p:spTree>
    <p:extLst>
      <p:ext uri="{BB962C8B-B14F-4D97-AF65-F5344CB8AC3E}">
        <p14:creationId xmlns:p14="http://schemas.microsoft.com/office/powerpoint/2010/main" val="2670841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D69D23-65F3-4BD2-B665-A7D28C71FD6A}" type="datetimeFigureOut">
              <a:rPr lang="en-US" smtClean="0"/>
              <a:t>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3346D-0CFC-4970-A8EB-26DBD1ED37DC}" type="slidenum">
              <a:rPr lang="en-US" smtClean="0"/>
              <a:t>‹#›</a:t>
            </a:fld>
            <a:endParaRPr lang="en-US"/>
          </a:p>
        </p:txBody>
      </p:sp>
    </p:spTree>
    <p:extLst>
      <p:ext uri="{BB962C8B-B14F-4D97-AF65-F5344CB8AC3E}">
        <p14:creationId xmlns:p14="http://schemas.microsoft.com/office/powerpoint/2010/main" val="1803509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D69D23-65F3-4BD2-B665-A7D28C71FD6A}" type="datetimeFigureOut">
              <a:rPr lang="en-US" smtClean="0"/>
              <a:t>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3346D-0CFC-4970-A8EB-26DBD1ED37DC}" type="slidenum">
              <a:rPr lang="en-US" smtClean="0"/>
              <a:t>‹#›</a:t>
            </a:fld>
            <a:endParaRPr lang="en-US"/>
          </a:p>
        </p:txBody>
      </p:sp>
    </p:spTree>
    <p:extLst>
      <p:ext uri="{BB962C8B-B14F-4D97-AF65-F5344CB8AC3E}">
        <p14:creationId xmlns:p14="http://schemas.microsoft.com/office/powerpoint/2010/main" val="1235073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D69D23-65F3-4BD2-B665-A7D28C71FD6A}" type="datetimeFigureOut">
              <a:rPr lang="en-US" smtClean="0"/>
              <a:t>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3346D-0CFC-4970-A8EB-26DBD1ED37DC}" type="slidenum">
              <a:rPr lang="en-US" smtClean="0"/>
              <a:t>‹#›</a:t>
            </a:fld>
            <a:endParaRPr lang="en-US"/>
          </a:p>
        </p:txBody>
      </p:sp>
    </p:spTree>
    <p:extLst>
      <p:ext uri="{BB962C8B-B14F-4D97-AF65-F5344CB8AC3E}">
        <p14:creationId xmlns:p14="http://schemas.microsoft.com/office/powerpoint/2010/main" val="1009614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D69D23-65F3-4BD2-B665-A7D28C71FD6A}"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3346D-0CFC-4970-A8EB-26DBD1ED37DC}" type="slidenum">
              <a:rPr lang="en-US" smtClean="0"/>
              <a:t>‹#›</a:t>
            </a:fld>
            <a:endParaRPr lang="en-US"/>
          </a:p>
        </p:txBody>
      </p:sp>
    </p:spTree>
    <p:extLst>
      <p:ext uri="{BB962C8B-B14F-4D97-AF65-F5344CB8AC3E}">
        <p14:creationId xmlns:p14="http://schemas.microsoft.com/office/powerpoint/2010/main" val="1312257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D69D23-65F3-4BD2-B665-A7D28C71FD6A}" type="datetimeFigureOut">
              <a:rPr lang="en-US" smtClean="0"/>
              <a:t>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3346D-0CFC-4970-A8EB-26DBD1ED37DC}" type="slidenum">
              <a:rPr lang="en-US" smtClean="0"/>
              <a:t>‹#›</a:t>
            </a:fld>
            <a:endParaRPr lang="en-US"/>
          </a:p>
        </p:txBody>
      </p:sp>
    </p:spTree>
    <p:extLst>
      <p:ext uri="{BB962C8B-B14F-4D97-AF65-F5344CB8AC3E}">
        <p14:creationId xmlns:p14="http://schemas.microsoft.com/office/powerpoint/2010/main" val="3766065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D69D23-65F3-4BD2-B665-A7D28C71FD6A}" type="datetimeFigureOut">
              <a:rPr lang="en-US" smtClean="0"/>
              <a:t>12/2/2019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3346D-0CFC-4970-A8EB-26DBD1ED37DC}" type="slidenum">
              <a:rPr lang="en-US" smtClean="0"/>
              <a:t>‹#›</a:t>
            </a:fld>
            <a:endParaRPr lang="en-US"/>
          </a:p>
        </p:txBody>
      </p:sp>
    </p:spTree>
    <p:extLst>
      <p:ext uri="{BB962C8B-B14F-4D97-AF65-F5344CB8AC3E}">
        <p14:creationId xmlns:p14="http://schemas.microsoft.com/office/powerpoint/2010/main" val="5171789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A close up of a sign&#10;&#10;Description automatically generated">
            <a:extLst>
              <a:ext uri="{FF2B5EF4-FFF2-40B4-BE49-F238E27FC236}">
                <a16:creationId xmlns:a16="http://schemas.microsoft.com/office/drawing/2014/main" id="{41286328-A02B-4D38-B275-E5BF0D85A7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599" y="987291"/>
            <a:ext cx="4343831" cy="965296"/>
          </a:xfrm>
          <a:prstGeom prst="rect">
            <a:avLst/>
          </a:prstGeom>
        </p:spPr>
      </p:pic>
      <p:sp>
        <p:nvSpPr>
          <p:cNvPr id="14" name="TextBox 13">
            <a:extLst>
              <a:ext uri="{FF2B5EF4-FFF2-40B4-BE49-F238E27FC236}">
                <a16:creationId xmlns:a16="http://schemas.microsoft.com/office/drawing/2014/main" id="{8FF50B9C-C326-4CF4-AEDB-3371896BFEF7}"/>
              </a:ext>
            </a:extLst>
          </p:cNvPr>
          <p:cNvSpPr txBox="1"/>
          <p:nvPr/>
        </p:nvSpPr>
        <p:spPr>
          <a:xfrm>
            <a:off x="7117977" y="2856258"/>
            <a:ext cx="3774141" cy="707886"/>
          </a:xfrm>
          <a:prstGeom prst="rect">
            <a:avLst/>
          </a:prstGeom>
          <a:noFill/>
        </p:spPr>
        <p:txBody>
          <a:bodyPr wrap="square" rtlCol="0">
            <a:spAutoFit/>
          </a:bodyPr>
          <a:lstStyle/>
          <a:p>
            <a:r>
              <a:rPr lang="en-US" sz="2000" dirty="0">
                <a:solidFill>
                  <a:schemeClr val="bg2">
                    <a:lumMod val="50000"/>
                  </a:schemeClr>
                </a:solidFill>
                <a:latin typeface="Roboto" panose="02000000000000000000" pitchFamily="2" charset="0"/>
                <a:ea typeface="Roboto" panose="02000000000000000000" pitchFamily="2" charset="0"/>
              </a:rPr>
              <a:t>Memphis Bar Association: December 4</a:t>
            </a:r>
            <a:r>
              <a:rPr lang="en-US" sz="2000" baseline="30000" dirty="0">
                <a:solidFill>
                  <a:schemeClr val="bg2">
                    <a:lumMod val="50000"/>
                  </a:schemeClr>
                </a:solidFill>
                <a:latin typeface="Roboto" panose="02000000000000000000" pitchFamily="2" charset="0"/>
                <a:ea typeface="Roboto" panose="02000000000000000000" pitchFamily="2" charset="0"/>
              </a:rPr>
              <a:t>th</a:t>
            </a:r>
            <a:r>
              <a:rPr lang="en-US" sz="2000" dirty="0">
                <a:solidFill>
                  <a:schemeClr val="bg2">
                    <a:lumMod val="50000"/>
                  </a:schemeClr>
                </a:solidFill>
                <a:latin typeface="Roboto" panose="02000000000000000000" pitchFamily="2" charset="0"/>
                <a:ea typeface="Roboto" panose="02000000000000000000" pitchFamily="2" charset="0"/>
              </a:rPr>
              <a:t>, 2019</a:t>
            </a:r>
          </a:p>
        </p:txBody>
      </p:sp>
      <p:sp>
        <p:nvSpPr>
          <p:cNvPr id="15" name="TextBox 14">
            <a:extLst>
              <a:ext uri="{FF2B5EF4-FFF2-40B4-BE49-F238E27FC236}">
                <a16:creationId xmlns:a16="http://schemas.microsoft.com/office/drawing/2014/main" id="{88EF7DCE-0FCB-4A4D-9A08-620ECE8DE789}"/>
              </a:ext>
            </a:extLst>
          </p:cNvPr>
          <p:cNvSpPr txBox="1"/>
          <p:nvPr/>
        </p:nvSpPr>
        <p:spPr>
          <a:xfrm>
            <a:off x="1335739" y="4310843"/>
            <a:ext cx="5593977" cy="1077218"/>
          </a:xfrm>
          <a:prstGeom prst="rect">
            <a:avLst/>
          </a:prstGeom>
          <a:noFill/>
        </p:spPr>
        <p:txBody>
          <a:bodyPr wrap="square" rtlCol="0">
            <a:spAutoFit/>
          </a:bodyPr>
          <a:lstStyle/>
          <a:p>
            <a:r>
              <a:rPr lang="en-US" sz="3200" dirty="0">
                <a:solidFill>
                  <a:schemeClr val="bg2">
                    <a:lumMod val="50000"/>
                  </a:schemeClr>
                </a:solidFill>
                <a:latin typeface="Roboto" panose="02000000000000000000" pitchFamily="2" charset="0"/>
                <a:ea typeface="Roboto" panose="02000000000000000000" pitchFamily="2" charset="0"/>
              </a:rPr>
              <a:t>Protecting Client Information on Personal Devices.</a:t>
            </a:r>
          </a:p>
        </p:txBody>
      </p:sp>
      <p:sp>
        <p:nvSpPr>
          <p:cNvPr id="16" name="TextBox 15">
            <a:extLst>
              <a:ext uri="{FF2B5EF4-FFF2-40B4-BE49-F238E27FC236}">
                <a16:creationId xmlns:a16="http://schemas.microsoft.com/office/drawing/2014/main" id="{FF66800E-90D7-4ED6-96A8-CE94825977AF}"/>
              </a:ext>
            </a:extLst>
          </p:cNvPr>
          <p:cNvSpPr txBox="1"/>
          <p:nvPr/>
        </p:nvSpPr>
        <p:spPr>
          <a:xfrm>
            <a:off x="7117977" y="2050479"/>
            <a:ext cx="4034118" cy="707886"/>
          </a:xfrm>
          <a:prstGeom prst="rect">
            <a:avLst/>
          </a:prstGeom>
          <a:noFill/>
        </p:spPr>
        <p:txBody>
          <a:bodyPr wrap="square" rtlCol="0">
            <a:spAutoFit/>
          </a:bodyPr>
          <a:lstStyle/>
          <a:p>
            <a:r>
              <a:rPr lang="en-US" sz="2000" dirty="0">
                <a:solidFill>
                  <a:schemeClr val="bg2">
                    <a:lumMod val="50000"/>
                  </a:schemeClr>
                </a:solidFill>
                <a:latin typeface="Roboto" panose="02000000000000000000" pitchFamily="2" charset="0"/>
                <a:ea typeface="Roboto" panose="02000000000000000000" pitchFamily="2" charset="0"/>
              </a:rPr>
              <a:t>Zack Glaser</a:t>
            </a:r>
          </a:p>
          <a:p>
            <a:r>
              <a:rPr lang="en-US" sz="2000" dirty="0">
                <a:solidFill>
                  <a:schemeClr val="bg2">
                    <a:lumMod val="50000"/>
                  </a:schemeClr>
                </a:solidFill>
                <a:latin typeface="Roboto" panose="02000000000000000000" pitchFamily="2" charset="0"/>
                <a:ea typeface="Roboto" panose="02000000000000000000" pitchFamily="2" charset="0"/>
              </a:rPr>
              <a:t>zack@tech4lawyers.com</a:t>
            </a:r>
          </a:p>
        </p:txBody>
      </p:sp>
      <p:cxnSp>
        <p:nvCxnSpPr>
          <p:cNvPr id="18" name="Straight Connector 17">
            <a:extLst>
              <a:ext uri="{FF2B5EF4-FFF2-40B4-BE49-F238E27FC236}">
                <a16:creationId xmlns:a16="http://schemas.microsoft.com/office/drawing/2014/main" id="{54C26F49-B86C-41BA-B0D0-9FEB39C69FD6}"/>
              </a:ext>
            </a:extLst>
          </p:cNvPr>
          <p:cNvCxnSpPr/>
          <p:nvPr/>
        </p:nvCxnSpPr>
        <p:spPr>
          <a:xfrm>
            <a:off x="6705599" y="1852522"/>
            <a:ext cx="4446496" cy="0"/>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31" name="Picture 30">
            <a:extLst>
              <a:ext uri="{FF2B5EF4-FFF2-40B4-BE49-F238E27FC236}">
                <a16:creationId xmlns:a16="http://schemas.microsoft.com/office/drawing/2014/main" id="{BB71EFEB-D5C2-490A-8550-98708008D9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40433" y="1469939"/>
            <a:ext cx="3671476" cy="2321183"/>
          </a:xfrm>
          <a:prstGeom prst="rect">
            <a:avLst/>
          </a:prstGeom>
        </p:spPr>
      </p:pic>
    </p:spTree>
    <p:extLst>
      <p:ext uri="{BB962C8B-B14F-4D97-AF65-F5344CB8AC3E}">
        <p14:creationId xmlns:p14="http://schemas.microsoft.com/office/powerpoint/2010/main" val="2859488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E1CDCC0-D8B6-4A75-95FE-F0F63D3E4E09}"/>
              </a:ext>
            </a:extLst>
          </p:cNvPr>
          <p:cNvSpPr txBox="1"/>
          <p:nvPr/>
        </p:nvSpPr>
        <p:spPr>
          <a:xfrm>
            <a:off x="1677802" y="2195850"/>
            <a:ext cx="3874417" cy="646331"/>
          </a:xfrm>
          <a:prstGeom prst="rect">
            <a:avLst/>
          </a:prstGeom>
          <a:noFill/>
        </p:spPr>
        <p:txBody>
          <a:bodyPr wrap="square" rtlCol="0">
            <a:spAutoFit/>
          </a:bodyPr>
          <a:lstStyle/>
          <a:p>
            <a:r>
              <a:rPr lang="en-US" sz="3600" dirty="0">
                <a:solidFill>
                  <a:schemeClr val="tx2"/>
                </a:solidFill>
                <a:latin typeface="Roboto Black" panose="02000000000000000000" pitchFamily="2" charset="0"/>
                <a:ea typeface="Roboto Black" panose="02000000000000000000" pitchFamily="2" charset="0"/>
              </a:rPr>
              <a:t>Ethical Obligation</a:t>
            </a:r>
          </a:p>
        </p:txBody>
      </p:sp>
      <p:sp>
        <p:nvSpPr>
          <p:cNvPr id="3" name="TextBox 2">
            <a:extLst>
              <a:ext uri="{FF2B5EF4-FFF2-40B4-BE49-F238E27FC236}">
                <a16:creationId xmlns:a16="http://schemas.microsoft.com/office/drawing/2014/main" id="{92C2D955-4239-433F-8427-CD3A43D84645}"/>
              </a:ext>
            </a:extLst>
          </p:cNvPr>
          <p:cNvSpPr txBox="1"/>
          <p:nvPr/>
        </p:nvSpPr>
        <p:spPr>
          <a:xfrm>
            <a:off x="1668289" y="964187"/>
            <a:ext cx="2922477" cy="646331"/>
          </a:xfrm>
          <a:prstGeom prst="rect">
            <a:avLst/>
          </a:prstGeom>
          <a:noFill/>
        </p:spPr>
        <p:txBody>
          <a:bodyPr wrap="square" rtlCol="0">
            <a:spAutoFit/>
          </a:bodyPr>
          <a:lstStyle/>
          <a:p>
            <a:r>
              <a:rPr lang="en-US" sz="3600" dirty="0">
                <a:solidFill>
                  <a:schemeClr val="bg2"/>
                </a:solidFill>
                <a:latin typeface="Roboto Black" panose="02000000000000000000" pitchFamily="2" charset="0"/>
                <a:ea typeface="Roboto Black" panose="02000000000000000000" pitchFamily="2" charset="0"/>
              </a:rPr>
              <a:t>Client Data</a:t>
            </a:r>
          </a:p>
        </p:txBody>
      </p:sp>
      <p:sp>
        <p:nvSpPr>
          <p:cNvPr id="4" name="TextBox 3">
            <a:extLst>
              <a:ext uri="{FF2B5EF4-FFF2-40B4-BE49-F238E27FC236}">
                <a16:creationId xmlns:a16="http://schemas.microsoft.com/office/drawing/2014/main" id="{75AFDBD3-09EA-439B-86B0-085CA410C0C4}"/>
              </a:ext>
            </a:extLst>
          </p:cNvPr>
          <p:cNvSpPr txBox="1"/>
          <p:nvPr/>
        </p:nvSpPr>
        <p:spPr>
          <a:xfrm>
            <a:off x="1668289" y="3427513"/>
            <a:ext cx="4572085" cy="646331"/>
          </a:xfrm>
          <a:prstGeom prst="rect">
            <a:avLst/>
          </a:prstGeom>
          <a:noFill/>
        </p:spPr>
        <p:txBody>
          <a:bodyPr wrap="none" rtlCol="0">
            <a:spAutoFit/>
          </a:bodyPr>
          <a:lstStyle/>
          <a:p>
            <a:r>
              <a:rPr lang="en-US" sz="3600" dirty="0">
                <a:solidFill>
                  <a:schemeClr val="bg2"/>
                </a:solidFill>
                <a:latin typeface="Roboto Black" panose="02000000000000000000" pitchFamily="2" charset="0"/>
                <a:ea typeface="Roboto Black" panose="02000000000000000000" pitchFamily="2" charset="0"/>
              </a:rPr>
              <a:t>U.S. Border Crossing</a:t>
            </a:r>
          </a:p>
        </p:txBody>
      </p:sp>
      <p:sp>
        <p:nvSpPr>
          <p:cNvPr id="5" name="TextBox 4">
            <a:extLst>
              <a:ext uri="{FF2B5EF4-FFF2-40B4-BE49-F238E27FC236}">
                <a16:creationId xmlns:a16="http://schemas.microsoft.com/office/drawing/2014/main" id="{28023C29-C28C-4059-B3E4-79FD90D52C2E}"/>
              </a:ext>
            </a:extLst>
          </p:cNvPr>
          <p:cNvSpPr txBox="1"/>
          <p:nvPr/>
        </p:nvSpPr>
        <p:spPr>
          <a:xfrm>
            <a:off x="1677802" y="4659176"/>
            <a:ext cx="4134465" cy="646331"/>
          </a:xfrm>
          <a:prstGeom prst="rect">
            <a:avLst/>
          </a:prstGeom>
          <a:noFill/>
        </p:spPr>
        <p:txBody>
          <a:bodyPr wrap="none" rtlCol="0">
            <a:spAutoFit/>
          </a:bodyPr>
          <a:lstStyle/>
          <a:p>
            <a:r>
              <a:rPr lang="en-US" sz="3600" dirty="0">
                <a:solidFill>
                  <a:schemeClr val="bg2"/>
                </a:solidFill>
                <a:latin typeface="Roboto Black" panose="02000000000000000000" pitchFamily="2" charset="0"/>
                <a:ea typeface="Roboto Black" panose="02000000000000000000" pitchFamily="2" charset="0"/>
              </a:rPr>
              <a:t>Practical Solutions</a:t>
            </a:r>
          </a:p>
        </p:txBody>
      </p:sp>
      <p:sp>
        <p:nvSpPr>
          <p:cNvPr id="8" name="Rectangle 7">
            <a:extLst>
              <a:ext uri="{FF2B5EF4-FFF2-40B4-BE49-F238E27FC236}">
                <a16:creationId xmlns:a16="http://schemas.microsoft.com/office/drawing/2014/main" id="{E67FD46F-A214-4C2E-8BDF-9CAA1F5C4243}"/>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6C749DC9-F202-46FD-A301-35E22AD4EB9A}"/>
              </a:ext>
            </a:extLst>
          </p:cNvPr>
          <p:cNvSpPr txBox="1"/>
          <p:nvPr/>
        </p:nvSpPr>
        <p:spPr>
          <a:xfrm>
            <a:off x="8842705" y="491108"/>
            <a:ext cx="2616422"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Relevant Rules</a:t>
            </a:r>
          </a:p>
        </p:txBody>
      </p:sp>
      <p:sp>
        <p:nvSpPr>
          <p:cNvPr id="19" name="TextBox 18">
            <a:extLst>
              <a:ext uri="{FF2B5EF4-FFF2-40B4-BE49-F238E27FC236}">
                <a16:creationId xmlns:a16="http://schemas.microsoft.com/office/drawing/2014/main" id="{D900A604-4F3E-4B6F-B5DB-94B5969AE7ED}"/>
              </a:ext>
            </a:extLst>
          </p:cNvPr>
          <p:cNvSpPr txBox="1"/>
          <p:nvPr/>
        </p:nvSpPr>
        <p:spPr>
          <a:xfrm>
            <a:off x="8444516" y="1228415"/>
            <a:ext cx="3522118"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1.6: </a:t>
            </a:r>
          </a:p>
          <a:p>
            <a:pPr algn="ctr"/>
            <a:r>
              <a:rPr lang="en-US" sz="2000" dirty="0">
                <a:solidFill>
                  <a:schemeClr val="bg2">
                    <a:lumMod val="90000"/>
                  </a:schemeClr>
                </a:solidFill>
                <a:latin typeface="Roboto" panose="02000000000000000000" pitchFamily="2" charset="0"/>
                <a:ea typeface="Roboto" panose="02000000000000000000" pitchFamily="2" charset="0"/>
              </a:rPr>
              <a:t>Confidentiality of Information</a:t>
            </a:r>
          </a:p>
        </p:txBody>
      </p:sp>
      <p:sp>
        <p:nvSpPr>
          <p:cNvPr id="20" name="TextBox 19">
            <a:extLst>
              <a:ext uri="{FF2B5EF4-FFF2-40B4-BE49-F238E27FC236}">
                <a16:creationId xmlns:a16="http://schemas.microsoft.com/office/drawing/2014/main" id="{14DD2B97-0840-490A-89F6-F7B08B46F5DE}"/>
              </a:ext>
            </a:extLst>
          </p:cNvPr>
          <p:cNvSpPr txBox="1"/>
          <p:nvPr/>
        </p:nvSpPr>
        <p:spPr>
          <a:xfrm>
            <a:off x="9003005" y="3352224"/>
            <a:ext cx="2295821"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3.3: </a:t>
            </a:r>
          </a:p>
          <a:p>
            <a:pPr algn="ctr"/>
            <a:r>
              <a:rPr lang="en-US" sz="2000" dirty="0">
                <a:solidFill>
                  <a:schemeClr val="bg2">
                    <a:lumMod val="90000"/>
                  </a:schemeClr>
                </a:solidFill>
                <a:latin typeface="Roboto" panose="02000000000000000000" pitchFamily="2" charset="0"/>
                <a:ea typeface="Roboto" panose="02000000000000000000" pitchFamily="2" charset="0"/>
              </a:rPr>
              <a:t>Candor to Tribunal</a:t>
            </a:r>
          </a:p>
        </p:txBody>
      </p:sp>
      <p:sp>
        <p:nvSpPr>
          <p:cNvPr id="21" name="TextBox 20">
            <a:extLst>
              <a:ext uri="{FF2B5EF4-FFF2-40B4-BE49-F238E27FC236}">
                <a16:creationId xmlns:a16="http://schemas.microsoft.com/office/drawing/2014/main" id="{5EE2D2C8-2D05-4471-93AF-2B48532959AE}"/>
              </a:ext>
            </a:extLst>
          </p:cNvPr>
          <p:cNvSpPr txBox="1"/>
          <p:nvPr/>
        </p:nvSpPr>
        <p:spPr>
          <a:xfrm>
            <a:off x="8570351" y="4411429"/>
            <a:ext cx="3270447"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4.1: </a:t>
            </a:r>
          </a:p>
          <a:p>
            <a:pPr algn="ctr"/>
            <a:r>
              <a:rPr lang="en-US" sz="2000" dirty="0">
                <a:solidFill>
                  <a:schemeClr val="bg2">
                    <a:lumMod val="90000"/>
                  </a:schemeClr>
                </a:solidFill>
                <a:latin typeface="Roboto" panose="02000000000000000000" pitchFamily="2" charset="0"/>
                <a:ea typeface="Roboto" panose="02000000000000000000" pitchFamily="2" charset="0"/>
              </a:rPr>
              <a:t>Truthfulness in Statements</a:t>
            </a:r>
          </a:p>
        </p:txBody>
      </p:sp>
      <p:sp>
        <p:nvSpPr>
          <p:cNvPr id="22" name="TextBox 21">
            <a:extLst>
              <a:ext uri="{FF2B5EF4-FFF2-40B4-BE49-F238E27FC236}">
                <a16:creationId xmlns:a16="http://schemas.microsoft.com/office/drawing/2014/main" id="{E04A32E1-5532-4ADC-9C36-D523A99401C4}"/>
              </a:ext>
            </a:extLst>
          </p:cNvPr>
          <p:cNvSpPr txBox="1"/>
          <p:nvPr/>
        </p:nvSpPr>
        <p:spPr>
          <a:xfrm>
            <a:off x="8649700" y="2290319"/>
            <a:ext cx="3111750"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1.15: </a:t>
            </a:r>
          </a:p>
          <a:p>
            <a:pPr algn="ctr"/>
            <a:r>
              <a:rPr lang="en-US" sz="2000" dirty="0">
                <a:solidFill>
                  <a:schemeClr val="bg2">
                    <a:lumMod val="90000"/>
                  </a:schemeClr>
                </a:solidFill>
                <a:latin typeface="Roboto" panose="02000000000000000000" pitchFamily="2" charset="0"/>
                <a:ea typeface="Roboto" panose="02000000000000000000" pitchFamily="2" charset="0"/>
              </a:rPr>
              <a:t>Protecting Client Property</a:t>
            </a:r>
          </a:p>
        </p:txBody>
      </p:sp>
    </p:spTree>
    <p:extLst>
      <p:ext uri="{BB962C8B-B14F-4D97-AF65-F5344CB8AC3E}">
        <p14:creationId xmlns:p14="http://schemas.microsoft.com/office/powerpoint/2010/main" val="2689985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7F22B1-8698-46C1-B178-2A640F6FBDC4}"/>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AEAB3FD9-652D-4F0B-B5BC-C0DF2CFA9E91}"/>
              </a:ext>
            </a:extLst>
          </p:cNvPr>
          <p:cNvSpPr txBox="1"/>
          <p:nvPr/>
        </p:nvSpPr>
        <p:spPr>
          <a:xfrm>
            <a:off x="1971353" y="367990"/>
            <a:ext cx="4273927"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Ethical Obligation</a:t>
            </a:r>
          </a:p>
        </p:txBody>
      </p:sp>
      <p:sp>
        <p:nvSpPr>
          <p:cNvPr id="4" name="TextBox 3">
            <a:extLst>
              <a:ext uri="{FF2B5EF4-FFF2-40B4-BE49-F238E27FC236}">
                <a16:creationId xmlns:a16="http://schemas.microsoft.com/office/drawing/2014/main" id="{D7997E73-AA6B-4B16-A0AD-88E8139E10B2}"/>
              </a:ext>
            </a:extLst>
          </p:cNvPr>
          <p:cNvSpPr txBox="1"/>
          <p:nvPr/>
        </p:nvSpPr>
        <p:spPr>
          <a:xfrm>
            <a:off x="8842705" y="491108"/>
            <a:ext cx="2616422"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Relevant Rules</a:t>
            </a:r>
          </a:p>
        </p:txBody>
      </p:sp>
      <p:sp>
        <p:nvSpPr>
          <p:cNvPr id="5" name="TextBox 4">
            <a:extLst>
              <a:ext uri="{FF2B5EF4-FFF2-40B4-BE49-F238E27FC236}">
                <a16:creationId xmlns:a16="http://schemas.microsoft.com/office/drawing/2014/main" id="{D82F70CA-6BF8-4729-A76C-C0E1AA03C8C7}"/>
              </a:ext>
            </a:extLst>
          </p:cNvPr>
          <p:cNvSpPr txBox="1"/>
          <p:nvPr/>
        </p:nvSpPr>
        <p:spPr>
          <a:xfrm>
            <a:off x="8444516" y="1228415"/>
            <a:ext cx="3522118"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1.6: </a:t>
            </a:r>
          </a:p>
          <a:p>
            <a:pPr algn="ctr"/>
            <a:r>
              <a:rPr lang="en-US" sz="2000" dirty="0">
                <a:solidFill>
                  <a:schemeClr val="bg2">
                    <a:lumMod val="90000"/>
                  </a:schemeClr>
                </a:solidFill>
                <a:latin typeface="Roboto" panose="02000000000000000000" pitchFamily="2" charset="0"/>
                <a:ea typeface="Roboto" panose="02000000000000000000" pitchFamily="2" charset="0"/>
              </a:rPr>
              <a:t>Confidentiality of Information</a:t>
            </a:r>
          </a:p>
        </p:txBody>
      </p:sp>
      <p:sp>
        <p:nvSpPr>
          <p:cNvPr id="7" name="TextBox 6">
            <a:extLst>
              <a:ext uri="{FF2B5EF4-FFF2-40B4-BE49-F238E27FC236}">
                <a16:creationId xmlns:a16="http://schemas.microsoft.com/office/drawing/2014/main" id="{A2474ED3-24E0-4B62-A4E4-14B8FF3C7543}"/>
              </a:ext>
            </a:extLst>
          </p:cNvPr>
          <p:cNvSpPr txBox="1"/>
          <p:nvPr/>
        </p:nvSpPr>
        <p:spPr>
          <a:xfrm>
            <a:off x="9003005" y="3352224"/>
            <a:ext cx="2295821"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3.3: </a:t>
            </a:r>
          </a:p>
          <a:p>
            <a:pPr algn="ctr"/>
            <a:r>
              <a:rPr lang="en-US" sz="2000" dirty="0">
                <a:solidFill>
                  <a:schemeClr val="bg2">
                    <a:lumMod val="90000"/>
                  </a:schemeClr>
                </a:solidFill>
                <a:latin typeface="Roboto" panose="02000000000000000000" pitchFamily="2" charset="0"/>
                <a:ea typeface="Roboto" panose="02000000000000000000" pitchFamily="2" charset="0"/>
              </a:rPr>
              <a:t>Candor to Tribunal</a:t>
            </a:r>
          </a:p>
        </p:txBody>
      </p:sp>
      <p:sp>
        <p:nvSpPr>
          <p:cNvPr id="8" name="TextBox 7">
            <a:extLst>
              <a:ext uri="{FF2B5EF4-FFF2-40B4-BE49-F238E27FC236}">
                <a16:creationId xmlns:a16="http://schemas.microsoft.com/office/drawing/2014/main" id="{48394310-5491-4B5E-B27E-3EBBE69E8A34}"/>
              </a:ext>
            </a:extLst>
          </p:cNvPr>
          <p:cNvSpPr txBox="1"/>
          <p:nvPr/>
        </p:nvSpPr>
        <p:spPr>
          <a:xfrm>
            <a:off x="8570351" y="4411429"/>
            <a:ext cx="3270447"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4.1: </a:t>
            </a:r>
          </a:p>
          <a:p>
            <a:pPr algn="ctr"/>
            <a:r>
              <a:rPr lang="en-US" sz="2000" dirty="0">
                <a:solidFill>
                  <a:schemeClr val="bg2">
                    <a:lumMod val="90000"/>
                  </a:schemeClr>
                </a:solidFill>
                <a:latin typeface="Roboto" panose="02000000000000000000" pitchFamily="2" charset="0"/>
                <a:ea typeface="Roboto" panose="02000000000000000000" pitchFamily="2" charset="0"/>
              </a:rPr>
              <a:t>Truthfulness in Statements</a:t>
            </a:r>
          </a:p>
        </p:txBody>
      </p:sp>
      <p:sp>
        <p:nvSpPr>
          <p:cNvPr id="24" name="TextBox 23">
            <a:extLst>
              <a:ext uri="{FF2B5EF4-FFF2-40B4-BE49-F238E27FC236}">
                <a16:creationId xmlns:a16="http://schemas.microsoft.com/office/drawing/2014/main" id="{894B07B4-2EF4-46E7-B4F0-F372283F9824}"/>
              </a:ext>
            </a:extLst>
          </p:cNvPr>
          <p:cNvSpPr txBox="1"/>
          <p:nvPr/>
        </p:nvSpPr>
        <p:spPr>
          <a:xfrm>
            <a:off x="8649700" y="2290319"/>
            <a:ext cx="3111750"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1.15: </a:t>
            </a:r>
          </a:p>
          <a:p>
            <a:pPr algn="ctr"/>
            <a:r>
              <a:rPr lang="en-US" sz="2000" dirty="0">
                <a:solidFill>
                  <a:schemeClr val="bg2">
                    <a:lumMod val="90000"/>
                  </a:schemeClr>
                </a:solidFill>
                <a:latin typeface="Roboto" panose="02000000000000000000" pitchFamily="2" charset="0"/>
                <a:ea typeface="Roboto" panose="02000000000000000000" pitchFamily="2" charset="0"/>
              </a:rPr>
              <a:t>Protecting Client Property</a:t>
            </a:r>
          </a:p>
        </p:txBody>
      </p:sp>
      <p:sp>
        <p:nvSpPr>
          <p:cNvPr id="6" name="TextBox 5">
            <a:extLst>
              <a:ext uri="{FF2B5EF4-FFF2-40B4-BE49-F238E27FC236}">
                <a16:creationId xmlns:a16="http://schemas.microsoft.com/office/drawing/2014/main" id="{431F45B8-A494-4E7E-A18D-74623F0010D7}"/>
              </a:ext>
            </a:extLst>
          </p:cNvPr>
          <p:cNvSpPr txBox="1"/>
          <p:nvPr/>
        </p:nvSpPr>
        <p:spPr>
          <a:xfrm>
            <a:off x="1437553" y="2134558"/>
            <a:ext cx="5352747" cy="523220"/>
          </a:xfrm>
          <a:prstGeom prst="rect">
            <a:avLst/>
          </a:prstGeom>
          <a:noFill/>
        </p:spPr>
        <p:txBody>
          <a:bodyPr wrap="none" rtlCol="0">
            <a:spAutoFit/>
          </a:bodyPr>
          <a:lstStyle/>
          <a:p>
            <a:r>
              <a:rPr lang="en-US" sz="2800" dirty="0">
                <a:solidFill>
                  <a:schemeClr val="tx2"/>
                </a:solidFill>
                <a:latin typeface="Roboto" panose="02000000000000000000" pitchFamily="2" charset="0"/>
                <a:ea typeface="Roboto" panose="02000000000000000000" pitchFamily="2" charset="0"/>
              </a:rPr>
              <a:t>Make sure client data is not lost.</a:t>
            </a:r>
          </a:p>
        </p:txBody>
      </p:sp>
      <p:sp>
        <p:nvSpPr>
          <p:cNvPr id="25" name="TextBox 24">
            <a:extLst>
              <a:ext uri="{FF2B5EF4-FFF2-40B4-BE49-F238E27FC236}">
                <a16:creationId xmlns:a16="http://schemas.microsoft.com/office/drawing/2014/main" id="{1CC9B4E8-17B0-4994-8E39-D6B5BB3192B4}"/>
              </a:ext>
            </a:extLst>
          </p:cNvPr>
          <p:cNvSpPr txBox="1"/>
          <p:nvPr/>
        </p:nvSpPr>
        <p:spPr>
          <a:xfrm>
            <a:off x="1437553" y="4192275"/>
            <a:ext cx="6112571" cy="523220"/>
          </a:xfrm>
          <a:prstGeom prst="rect">
            <a:avLst/>
          </a:prstGeom>
          <a:noFill/>
        </p:spPr>
        <p:txBody>
          <a:bodyPr wrap="none" rtlCol="0">
            <a:spAutoFit/>
          </a:bodyPr>
          <a:lstStyle/>
          <a:p>
            <a:r>
              <a:rPr lang="en-US" sz="2800" dirty="0">
                <a:solidFill>
                  <a:schemeClr val="tx2"/>
                </a:solidFill>
                <a:latin typeface="Roboto" panose="02000000000000000000" pitchFamily="2" charset="0"/>
                <a:ea typeface="Roboto" panose="02000000000000000000" pitchFamily="2" charset="0"/>
              </a:rPr>
              <a:t>Make sure client data is not exposed.</a:t>
            </a:r>
          </a:p>
        </p:txBody>
      </p:sp>
      <p:grpSp>
        <p:nvGrpSpPr>
          <p:cNvPr id="29" name="Group 28">
            <a:extLst>
              <a:ext uri="{FF2B5EF4-FFF2-40B4-BE49-F238E27FC236}">
                <a16:creationId xmlns:a16="http://schemas.microsoft.com/office/drawing/2014/main" id="{B7C0599E-D34E-4FF8-AABA-7FDA0B4C1A69}"/>
              </a:ext>
            </a:extLst>
          </p:cNvPr>
          <p:cNvGrpSpPr/>
          <p:nvPr/>
        </p:nvGrpSpPr>
        <p:grpSpPr>
          <a:xfrm>
            <a:off x="561884" y="2156249"/>
            <a:ext cx="637473" cy="637473"/>
            <a:chOff x="838514" y="2593709"/>
            <a:chExt cx="637473" cy="637473"/>
          </a:xfrm>
        </p:grpSpPr>
        <p:sp>
          <p:nvSpPr>
            <p:cNvPr id="30" name="Oval 29">
              <a:extLst>
                <a:ext uri="{FF2B5EF4-FFF2-40B4-BE49-F238E27FC236}">
                  <a16:creationId xmlns:a16="http://schemas.microsoft.com/office/drawing/2014/main" id="{B2A80869-9FB6-4E43-BA99-D112824C9E6A}"/>
                </a:ext>
              </a:extLst>
            </p:cNvPr>
            <p:cNvSpPr/>
            <p:nvPr/>
          </p:nvSpPr>
          <p:spPr>
            <a:xfrm>
              <a:off x="838514" y="2593709"/>
              <a:ext cx="637473" cy="637473"/>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2"/>
                </a:solidFill>
                <a:latin typeface="+mj-lt"/>
              </a:endParaRPr>
            </a:p>
          </p:txBody>
        </p:sp>
        <p:sp>
          <p:nvSpPr>
            <p:cNvPr id="31" name="TextBox 30">
              <a:extLst>
                <a:ext uri="{FF2B5EF4-FFF2-40B4-BE49-F238E27FC236}">
                  <a16:creationId xmlns:a16="http://schemas.microsoft.com/office/drawing/2014/main" id="{1E0A91F3-DE25-4944-9AB8-5BBD94146198}"/>
                </a:ext>
              </a:extLst>
            </p:cNvPr>
            <p:cNvSpPr txBox="1"/>
            <p:nvPr/>
          </p:nvSpPr>
          <p:spPr>
            <a:xfrm>
              <a:off x="934273" y="2628570"/>
              <a:ext cx="445955" cy="523220"/>
            </a:xfrm>
            <a:prstGeom prst="rect">
              <a:avLst/>
            </a:prstGeom>
            <a:noFill/>
          </p:spPr>
          <p:txBody>
            <a:bodyPr wrap="none" rtlCol="0">
              <a:spAutoFit/>
            </a:bodyPr>
            <a:lstStyle/>
            <a:p>
              <a:pPr algn="ctr"/>
              <a:r>
                <a:rPr lang="en-US" sz="2800" dirty="0">
                  <a:solidFill>
                    <a:schemeClr val="bg1"/>
                  </a:solidFill>
                  <a:latin typeface="+mj-lt"/>
                </a:rPr>
                <a:t>01</a:t>
              </a:r>
            </a:p>
          </p:txBody>
        </p:sp>
      </p:grpSp>
      <p:grpSp>
        <p:nvGrpSpPr>
          <p:cNvPr id="32" name="Group 31">
            <a:extLst>
              <a:ext uri="{FF2B5EF4-FFF2-40B4-BE49-F238E27FC236}">
                <a16:creationId xmlns:a16="http://schemas.microsoft.com/office/drawing/2014/main" id="{EACD2290-E86E-45A4-A404-4F057611E33E}"/>
              </a:ext>
            </a:extLst>
          </p:cNvPr>
          <p:cNvGrpSpPr/>
          <p:nvPr/>
        </p:nvGrpSpPr>
        <p:grpSpPr>
          <a:xfrm>
            <a:off x="561884" y="4206322"/>
            <a:ext cx="637473" cy="637473"/>
            <a:chOff x="838514" y="3441014"/>
            <a:chExt cx="637473" cy="637473"/>
          </a:xfrm>
        </p:grpSpPr>
        <p:sp>
          <p:nvSpPr>
            <p:cNvPr id="33" name="Oval 32">
              <a:extLst>
                <a:ext uri="{FF2B5EF4-FFF2-40B4-BE49-F238E27FC236}">
                  <a16:creationId xmlns:a16="http://schemas.microsoft.com/office/drawing/2014/main" id="{FD1835AB-9385-4D62-B4F9-15E19A47F0B1}"/>
                </a:ext>
              </a:extLst>
            </p:cNvPr>
            <p:cNvSpPr/>
            <p:nvPr/>
          </p:nvSpPr>
          <p:spPr>
            <a:xfrm>
              <a:off x="838514" y="3441014"/>
              <a:ext cx="637473" cy="637473"/>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latin typeface="+mj-lt"/>
              </a:endParaRPr>
            </a:p>
          </p:txBody>
        </p:sp>
        <p:sp>
          <p:nvSpPr>
            <p:cNvPr id="34" name="TextBox 33">
              <a:extLst>
                <a:ext uri="{FF2B5EF4-FFF2-40B4-BE49-F238E27FC236}">
                  <a16:creationId xmlns:a16="http://schemas.microsoft.com/office/drawing/2014/main" id="{F5CC7EB9-27D6-4401-91C1-3B74F47E35AC}"/>
                </a:ext>
              </a:extLst>
            </p:cNvPr>
            <p:cNvSpPr txBox="1"/>
            <p:nvPr/>
          </p:nvSpPr>
          <p:spPr>
            <a:xfrm>
              <a:off x="925456" y="3484093"/>
              <a:ext cx="463588" cy="523220"/>
            </a:xfrm>
            <a:prstGeom prst="rect">
              <a:avLst/>
            </a:prstGeom>
            <a:noFill/>
          </p:spPr>
          <p:txBody>
            <a:bodyPr wrap="none" rtlCol="0">
              <a:spAutoFit/>
            </a:bodyPr>
            <a:lstStyle/>
            <a:p>
              <a:pPr algn="ctr"/>
              <a:r>
                <a:rPr lang="en-US" sz="2800" dirty="0">
                  <a:solidFill>
                    <a:schemeClr val="bg1"/>
                  </a:solidFill>
                  <a:latin typeface="+mj-lt"/>
                </a:rPr>
                <a:t>02</a:t>
              </a:r>
            </a:p>
          </p:txBody>
        </p:sp>
      </p:grpSp>
      <p:sp>
        <p:nvSpPr>
          <p:cNvPr id="10" name="TextBox 9">
            <a:extLst>
              <a:ext uri="{FF2B5EF4-FFF2-40B4-BE49-F238E27FC236}">
                <a16:creationId xmlns:a16="http://schemas.microsoft.com/office/drawing/2014/main" id="{1B018C07-18E4-4BAF-99EE-89465F3487BE}"/>
              </a:ext>
            </a:extLst>
          </p:cNvPr>
          <p:cNvSpPr txBox="1"/>
          <p:nvPr/>
        </p:nvSpPr>
        <p:spPr>
          <a:xfrm>
            <a:off x="1426331" y="1228415"/>
            <a:ext cx="5363969" cy="461665"/>
          </a:xfrm>
          <a:prstGeom prst="rect">
            <a:avLst/>
          </a:prstGeom>
          <a:noFill/>
        </p:spPr>
        <p:txBody>
          <a:bodyPr wrap="none" rtlCol="0">
            <a:spAutoFit/>
          </a:bodyPr>
          <a:lstStyle/>
          <a:p>
            <a:r>
              <a:rPr lang="en-US" sz="2400" b="1" dirty="0">
                <a:solidFill>
                  <a:schemeClr val="tx2"/>
                </a:solidFill>
                <a:latin typeface="Roboto" panose="02000000000000000000" pitchFamily="2" charset="0"/>
                <a:ea typeface="Roboto" panose="02000000000000000000" pitchFamily="2" charset="0"/>
              </a:rPr>
              <a:t>Balancing Client Information Security</a:t>
            </a:r>
          </a:p>
        </p:txBody>
      </p:sp>
      <p:sp>
        <p:nvSpPr>
          <p:cNvPr id="38" name="TextBox 37">
            <a:extLst>
              <a:ext uri="{FF2B5EF4-FFF2-40B4-BE49-F238E27FC236}">
                <a16:creationId xmlns:a16="http://schemas.microsoft.com/office/drawing/2014/main" id="{2F4F9646-D261-48F6-A399-19DD67FA7521}"/>
              </a:ext>
            </a:extLst>
          </p:cNvPr>
          <p:cNvSpPr txBox="1"/>
          <p:nvPr/>
        </p:nvSpPr>
        <p:spPr>
          <a:xfrm>
            <a:off x="1947659" y="4809511"/>
            <a:ext cx="4198585" cy="830997"/>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TRPC: 1.6: </a:t>
            </a:r>
          </a:p>
          <a:p>
            <a:r>
              <a:rPr lang="en-US" sz="2400" dirty="0">
                <a:solidFill>
                  <a:schemeClr val="tx2"/>
                </a:solidFill>
                <a:latin typeface="Roboto" panose="02000000000000000000" pitchFamily="2" charset="0"/>
                <a:ea typeface="Roboto" panose="02000000000000000000" pitchFamily="2" charset="0"/>
              </a:rPr>
              <a:t>Confidentiality of Information</a:t>
            </a:r>
          </a:p>
        </p:txBody>
      </p:sp>
      <p:sp>
        <p:nvSpPr>
          <p:cNvPr id="39" name="TextBox 38">
            <a:extLst>
              <a:ext uri="{FF2B5EF4-FFF2-40B4-BE49-F238E27FC236}">
                <a16:creationId xmlns:a16="http://schemas.microsoft.com/office/drawing/2014/main" id="{28830C2F-867D-41D1-BF31-0AFB83B0C924}"/>
              </a:ext>
            </a:extLst>
          </p:cNvPr>
          <p:cNvSpPr txBox="1"/>
          <p:nvPr/>
        </p:nvSpPr>
        <p:spPr>
          <a:xfrm>
            <a:off x="1873721" y="2751794"/>
            <a:ext cx="3706464" cy="830997"/>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TRPC: 1.15: </a:t>
            </a:r>
          </a:p>
          <a:p>
            <a:r>
              <a:rPr lang="en-US" sz="2400" dirty="0">
                <a:solidFill>
                  <a:schemeClr val="tx2"/>
                </a:solidFill>
                <a:latin typeface="Roboto" panose="02000000000000000000" pitchFamily="2" charset="0"/>
                <a:ea typeface="Roboto" panose="02000000000000000000" pitchFamily="2" charset="0"/>
              </a:rPr>
              <a:t>Protecting Client Property</a:t>
            </a:r>
          </a:p>
        </p:txBody>
      </p:sp>
    </p:spTree>
    <p:extLst>
      <p:ext uri="{BB962C8B-B14F-4D97-AF65-F5344CB8AC3E}">
        <p14:creationId xmlns:p14="http://schemas.microsoft.com/office/powerpoint/2010/main" val="2965959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7F22B1-8698-46C1-B178-2A640F6FBDC4}"/>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AEAB3FD9-652D-4F0B-B5BC-C0DF2CFA9E91}"/>
              </a:ext>
            </a:extLst>
          </p:cNvPr>
          <p:cNvSpPr txBox="1"/>
          <p:nvPr/>
        </p:nvSpPr>
        <p:spPr>
          <a:xfrm>
            <a:off x="1971353" y="367990"/>
            <a:ext cx="4273927"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Ethical Obligation</a:t>
            </a:r>
          </a:p>
        </p:txBody>
      </p:sp>
      <p:sp>
        <p:nvSpPr>
          <p:cNvPr id="4" name="TextBox 3">
            <a:extLst>
              <a:ext uri="{FF2B5EF4-FFF2-40B4-BE49-F238E27FC236}">
                <a16:creationId xmlns:a16="http://schemas.microsoft.com/office/drawing/2014/main" id="{D7997E73-AA6B-4B16-A0AD-88E8139E10B2}"/>
              </a:ext>
            </a:extLst>
          </p:cNvPr>
          <p:cNvSpPr txBox="1"/>
          <p:nvPr/>
        </p:nvSpPr>
        <p:spPr>
          <a:xfrm>
            <a:off x="8842705" y="491108"/>
            <a:ext cx="2616422"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Relevant Rules</a:t>
            </a:r>
          </a:p>
        </p:txBody>
      </p:sp>
      <p:sp>
        <p:nvSpPr>
          <p:cNvPr id="5" name="TextBox 4">
            <a:extLst>
              <a:ext uri="{FF2B5EF4-FFF2-40B4-BE49-F238E27FC236}">
                <a16:creationId xmlns:a16="http://schemas.microsoft.com/office/drawing/2014/main" id="{D82F70CA-6BF8-4729-A76C-C0E1AA03C8C7}"/>
              </a:ext>
            </a:extLst>
          </p:cNvPr>
          <p:cNvSpPr txBox="1"/>
          <p:nvPr/>
        </p:nvSpPr>
        <p:spPr>
          <a:xfrm>
            <a:off x="8444516" y="1228415"/>
            <a:ext cx="3522118"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1.6: </a:t>
            </a:r>
          </a:p>
          <a:p>
            <a:pPr algn="ctr"/>
            <a:r>
              <a:rPr lang="en-US" sz="2000" dirty="0">
                <a:solidFill>
                  <a:schemeClr val="bg2">
                    <a:lumMod val="90000"/>
                  </a:schemeClr>
                </a:solidFill>
                <a:latin typeface="Roboto" panose="02000000000000000000" pitchFamily="2" charset="0"/>
                <a:ea typeface="Roboto" panose="02000000000000000000" pitchFamily="2" charset="0"/>
              </a:rPr>
              <a:t>Confidentiality of Information</a:t>
            </a:r>
          </a:p>
        </p:txBody>
      </p:sp>
      <p:sp>
        <p:nvSpPr>
          <p:cNvPr id="7" name="TextBox 6">
            <a:extLst>
              <a:ext uri="{FF2B5EF4-FFF2-40B4-BE49-F238E27FC236}">
                <a16:creationId xmlns:a16="http://schemas.microsoft.com/office/drawing/2014/main" id="{A2474ED3-24E0-4B62-A4E4-14B8FF3C7543}"/>
              </a:ext>
            </a:extLst>
          </p:cNvPr>
          <p:cNvSpPr txBox="1"/>
          <p:nvPr/>
        </p:nvSpPr>
        <p:spPr>
          <a:xfrm>
            <a:off x="9003005" y="3352224"/>
            <a:ext cx="2295821"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3.3: </a:t>
            </a:r>
          </a:p>
          <a:p>
            <a:pPr algn="ctr"/>
            <a:r>
              <a:rPr lang="en-US" sz="2000" dirty="0">
                <a:solidFill>
                  <a:schemeClr val="bg2">
                    <a:lumMod val="90000"/>
                  </a:schemeClr>
                </a:solidFill>
                <a:latin typeface="Roboto" panose="02000000000000000000" pitchFamily="2" charset="0"/>
                <a:ea typeface="Roboto" panose="02000000000000000000" pitchFamily="2" charset="0"/>
              </a:rPr>
              <a:t>Candor to Tribunal</a:t>
            </a:r>
          </a:p>
        </p:txBody>
      </p:sp>
      <p:sp>
        <p:nvSpPr>
          <p:cNvPr id="8" name="TextBox 7">
            <a:extLst>
              <a:ext uri="{FF2B5EF4-FFF2-40B4-BE49-F238E27FC236}">
                <a16:creationId xmlns:a16="http://schemas.microsoft.com/office/drawing/2014/main" id="{48394310-5491-4B5E-B27E-3EBBE69E8A34}"/>
              </a:ext>
            </a:extLst>
          </p:cNvPr>
          <p:cNvSpPr txBox="1"/>
          <p:nvPr/>
        </p:nvSpPr>
        <p:spPr>
          <a:xfrm>
            <a:off x="8570351" y="4411429"/>
            <a:ext cx="3270447"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4.1: </a:t>
            </a:r>
          </a:p>
          <a:p>
            <a:pPr algn="ctr"/>
            <a:r>
              <a:rPr lang="en-US" sz="2000" dirty="0">
                <a:solidFill>
                  <a:schemeClr val="bg2">
                    <a:lumMod val="90000"/>
                  </a:schemeClr>
                </a:solidFill>
                <a:latin typeface="Roboto" panose="02000000000000000000" pitchFamily="2" charset="0"/>
                <a:ea typeface="Roboto" panose="02000000000000000000" pitchFamily="2" charset="0"/>
              </a:rPr>
              <a:t>Truthfulness in Statements</a:t>
            </a:r>
          </a:p>
        </p:txBody>
      </p:sp>
      <p:sp>
        <p:nvSpPr>
          <p:cNvPr id="24" name="TextBox 23">
            <a:extLst>
              <a:ext uri="{FF2B5EF4-FFF2-40B4-BE49-F238E27FC236}">
                <a16:creationId xmlns:a16="http://schemas.microsoft.com/office/drawing/2014/main" id="{894B07B4-2EF4-46E7-B4F0-F372283F9824}"/>
              </a:ext>
            </a:extLst>
          </p:cNvPr>
          <p:cNvSpPr txBox="1"/>
          <p:nvPr/>
        </p:nvSpPr>
        <p:spPr>
          <a:xfrm>
            <a:off x="8649700" y="2290319"/>
            <a:ext cx="3111750"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1.15: </a:t>
            </a:r>
          </a:p>
          <a:p>
            <a:pPr algn="ctr"/>
            <a:r>
              <a:rPr lang="en-US" sz="2000" dirty="0">
                <a:solidFill>
                  <a:schemeClr val="bg2">
                    <a:lumMod val="90000"/>
                  </a:schemeClr>
                </a:solidFill>
                <a:latin typeface="Roboto" panose="02000000000000000000" pitchFamily="2" charset="0"/>
                <a:ea typeface="Roboto" panose="02000000000000000000" pitchFamily="2" charset="0"/>
              </a:rPr>
              <a:t>Protecting Client Property</a:t>
            </a:r>
          </a:p>
        </p:txBody>
      </p:sp>
      <p:sp>
        <p:nvSpPr>
          <p:cNvPr id="31" name="TextBox 30">
            <a:extLst>
              <a:ext uri="{FF2B5EF4-FFF2-40B4-BE49-F238E27FC236}">
                <a16:creationId xmlns:a16="http://schemas.microsoft.com/office/drawing/2014/main" id="{81E62D84-53CF-471A-AFB2-BC1F2E3FA910}"/>
              </a:ext>
            </a:extLst>
          </p:cNvPr>
          <p:cNvSpPr txBox="1"/>
          <p:nvPr/>
        </p:nvSpPr>
        <p:spPr>
          <a:xfrm>
            <a:off x="1426331" y="1228415"/>
            <a:ext cx="5163593" cy="461665"/>
          </a:xfrm>
          <a:prstGeom prst="rect">
            <a:avLst/>
          </a:prstGeom>
          <a:noFill/>
        </p:spPr>
        <p:txBody>
          <a:bodyPr wrap="none" rtlCol="0">
            <a:spAutoFit/>
          </a:bodyPr>
          <a:lstStyle/>
          <a:p>
            <a:r>
              <a:rPr lang="en-US" sz="2400" b="1" dirty="0">
                <a:solidFill>
                  <a:schemeClr val="tx2"/>
                </a:solidFill>
                <a:latin typeface="Roboto" panose="02000000000000000000" pitchFamily="2" charset="0"/>
                <a:ea typeface="Roboto" panose="02000000000000000000" pitchFamily="2" charset="0"/>
              </a:rPr>
              <a:t>Confidentiality of Client Information</a:t>
            </a:r>
          </a:p>
        </p:txBody>
      </p:sp>
      <p:sp>
        <p:nvSpPr>
          <p:cNvPr id="35" name="TextBox 34">
            <a:extLst>
              <a:ext uri="{FF2B5EF4-FFF2-40B4-BE49-F238E27FC236}">
                <a16:creationId xmlns:a16="http://schemas.microsoft.com/office/drawing/2014/main" id="{D34963EA-5A67-43E2-8939-2FE95791C87F}"/>
              </a:ext>
            </a:extLst>
          </p:cNvPr>
          <p:cNvSpPr txBox="1"/>
          <p:nvPr/>
        </p:nvSpPr>
        <p:spPr>
          <a:xfrm>
            <a:off x="768780" y="1936301"/>
            <a:ext cx="1526380" cy="400110"/>
          </a:xfrm>
          <a:prstGeom prst="rect">
            <a:avLst/>
          </a:prstGeom>
          <a:noFill/>
        </p:spPr>
        <p:txBody>
          <a:bodyPr wrap="none" rtlCol="0">
            <a:spAutoFit/>
          </a:bodyPr>
          <a:lstStyle/>
          <a:p>
            <a:r>
              <a:rPr lang="en-US" sz="2000" b="1" dirty="0">
                <a:solidFill>
                  <a:schemeClr val="tx2"/>
                </a:solidFill>
                <a:latin typeface="Roboto" panose="02000000000000000000" pitchFamily="2" charset="0"/>
                <a:ea typeface="Roboto" panose="02000000000000000000" pitchFamily="2" charset="0"/>
              </a:rPr>
              <a:t>Rule 1.6(d):</a:t>
            </a:r>
          </a:p>
        </p:txBody>
      </p:sp>
      <p:sp>
        <p:nvSpPr>
          <p:cNvPr id="36" name="TextBox 35">
            <a:extLst>
              <a:ext uri="{FF2B5EF4-FFF2-40B4-BE49-F238E27FC236}">
                <a16:creationId xmlns:a16="http://schemas.microsoft.com/office/drawing/2014/main" id="{5AD3711B-7990-4158-B818-54DBD7331CFA}"/>
              </a:ext>
            </a:extLst>
          </p:cNvPr>
          <p:cNvSpPr txBox="1"/>
          <p:nvPr/>
        </p:nvSpPr>
        <p:spPr>
          <a:xfrm>
            <a:off x="768780" y="4011319"/>
            <a:ext cx="2642070" cy="400110"/>
          </a:xfrm>
          <a:prstGeom prst="rect">
            <a:avLst/>
          </a:prstGeom>
          <a:noFill/>
        </p:spPr>
        <p:txBody>
          <a:bodyPr wrap="none" rtlCol="0">
            <a:spAutoFit/>
          </a:bodyPr>
          <a:lstStyle/>
          <a:p>
            <a:r>
              <a:rPr lang="en-US" sz="2000" b="1" dirty="0">
                <a:solidFill>
                  <a:schemeClr val="tx2"/>
                </a:solidFill>
                <a:latin typeface="Roboto" panose="02000000000000000000" pitchFamily="2" charset="0"/>
                <a:ea typeface="Roboto" panose="02000000000000000000" pitchFamily="2" charset="0"/>
              </a:rPr>
              <a:t>Rule 1.6(a), (b), &amp; (c):</a:t>
            </a:r>
          </a:p>
        </p:txBody>
      </p:sp>
      <p:sp>
        <p:nvSpPr>
          <p:cNvPr id="37" name="TextBox 36">
            <a:extLst>
              <a:ext uri="{FF2B5EF4-FFF2-40B4-BE49-F238E27FC236}">
                <a16:creationId xmlns:a16="http://schemas.microsoft.com/office/drawing/2014/main" id="{EEC2A177-4CDF-4E46-B503-AB575A6BF03E}"/>
              </a:ext>
            </a:extLst>
          </p:cNvPr>
          <p:cNvSpPr txBox="1"/>
          <p:nvPr/>
        </p:nvSpPr>
        <p:spPr>
          <a:xfrm>
            <a:off x="1087977" y="2382577"/>
            <a:ext cx="5309467" cy="400110"/>
          </a:xfrm>
          <a:prstGeom prst="rect">
            <a:avLst/>
          </a:prstGeom>
          <a:noFill/>
        </p:spPr>
        <p:txBody>
          <a:bodyPr wrap="none" rtlCol="0">
            <a:spAutoFit/>
          </a:bodyPr>
          <a:lstStyle/>
          <a:p>
            <a:r>
              <a:rPr lang="en-US" sz="2000" b="1" dirty="0">
                <a:solidFill>
                  <a:schemeClr val="tx2"/>
                </a:solidFill>
                <a:latin typeface="Roboto" panose="02000000000000000000" pitchFamily="2" charset="0"/>
                <a:ea typeface="Roboto" panose="02000000000000000000" pitchFamily="2" charset="0"/>
              </a:rPr>
              <a:t>Unintentional Exposure of Client Information</a:t>
            </a:r>
          </a:p>
        </p:txBody>
      </p:sp>
      <p:sp>
        <p:nvSpPr>
          <p:cNvPr id="38" name="TextBox 37">
            <a:extLst>
              <a:ext uri="{FF2B5EF4-FFF2-40B4-BE49-F238E27FC236}">
                <a16:creationId xmlns:a16="http://schemas.microsoft.com/office/drawing/2014/main" id="{B494F713-F911-423E-A661-E24649BA9F5C}"/>
              </a:ext>
            </a:extLst>
          </p:cNvPr>
          <p:cNvSpPr txBox="1"/>
          <p:nvPr/>
        </p:nvSpPr>
        <p:spPr>
          <a:xfrm>
            <a:off x="1087977" y="4457595"/>
            <a:ext cx="5004896" cy="400110"/>
          </a:xfrm>
          <a:prstGeom prst="rect">
            <a:avLst/>
          </a:prstGeom>
          <a:noFill/>
        </p:spPr>
        <p:txBody>
          <a:bodyPr wrap="none" rtlCol="0">
            <a:spAutoFit/>
          </a:bodyPr>
          <a:lstStyle/>
          <a:p>
            <a:r>
              <a:rPr lang="en-US" sz="2000" b="1" dirty="0">
                <a:solidFill>
                  <a:schemeClr val="tx2"/>
                </a:solidFill>
                <a:latin typeface="Roboto" panose="02000000000000000000" pitchFamily="2" charset="0"/>
                <a:ea typeface="Roboto" panose="02000000000000000000" pitchFamily="2" charset="0"/>
              </a:rPr>
              <a:t>Intentional Exposure of Client Information</a:t>
            </a:r>
          </a:p>
        </p:txBody>
      </p:sp>
      <p:sp>
        <p:nvSpPr>
          <p:cNvPr id="39" name="TextBox 38">
            <a:extLst>
              <a:ext uri="{FF2B5EF4-FFF2-40B4-BE49-F238E27FC236}">
                <a16:creationId xmlns:a16="http://schemas.microsoft.com/office/drawing/2014/main" id="{9C9465AA-66CF-4259-939B-92110EAF6F55}"/>
              </a:ext>
            </a:extLst>
          </p:cNvPr>
          <p:cNvSpPr txBox="1"/>
          <p:nvPr/>
        </p:nvSpPr>
        <p:spPr>
          <a:xfrm>
            <a:off x="1363814" y="2851205"/>
            <a:ext cx="5709340" cy="646331"/>
          </a:xfrm>
          <a:prstGeom prst="rect">
            <a:avLst/>
          </a:prstGeom>
          <a:noFill/>
        </p:spPr>
        <p:txBody>
          <a:bodyPr wrap="square" rtlCol="0">
            <a:spAutoFit/>
          </a:bodyPr>
          <a:lstStyle/>
          <a:p>
            <a:r>
              <a:rPr lang="en-US" dirty="0">
                <a:solidFill>
                  <a:schemeClr val="tx2"/>
                </a:solidFill>
                <a:latin typeface="Roboto" panose="02000000000000000000" pitchFamily="2" charset="0"/>
                <a:ea typeface="Roboto" panose="02000000000000000000" pitchFamily="2" charset="0"/>
              </a:rPr>
              <a:t>Data Breaches, email sent to the wrong recipient, data left up on a public computer, </a:t>
            </a:r>
            <a:r>
              <a:rPr lang="en-US" dirty="0" err="1">
                <a:solidFill>
                  <a:schemeClr val="tx2"/>
                </a:solidFill>
                <a:latin typeface="Roboto" panose="02000000000000000000" pitchFamily="2" charset="0"/>
                <a:ea typeface="Roboto" panose="02000000000000000000" pitchFamily="2" charset="0"/>
              </a:rPr>
              <a:t>etc</a:t>
            </a:r>
            <a:r>
              <a:rPr lang="en-US" dirty="0">
                <a:solidFill>
                  <a:schemeClr val="tx2"/>
                </a:solidFill>
                <a:latin typeface="Roboto" panose="02000000000000000000" pitchFamily="2" charset="0"/>
                <a:ea typeface="Roboto" panose="02000000000000000000" pitchFamily="2" charset="0"/>
              </a:rPr>
              <a:t> . . .</a:t>
            </a:r>
          </a:p>
        </p:txBody>
      </p:sp>
      <p:sp>
        <p:nvSpPr>
          <p:cNvPr id="40" name="TextBox 39">
            <a:extLst>
              <a:ext uri="{FF2B5EF4-FFF2-40B4-BE49-F238E27FC236}">
                <a16:creationId xmlns:a16="http://schemas.microsoft.com/office/drawing/2014/main" id="{216518F8-3090-4154-98D1-3AF955E98461}"/>
              </a:ext>
            </a:extLst>
          </p:cNvPr>
          <p:cNvSpPr txBox="1"/>
          <p:nvPr/>
        </p:nvSpPr>
        <p:spPr>
          <a:xfrm>
            <a:off x="1363814" y="4925680"/>
            <a:ext cx="5709340" cy="923330"/>
          </a:xfrm>
          <a:prstGeom prst="rect">
            <a:avLst/>
          </a:prstGeom>
          <a:noFill/>
        </p:spPr>
        <p:txBody>
          <a:bodyPr wrap="square" rtlCol="0">
            <a:spAutoFit/>
          </a:bodyPr>
          <a:lstStyle/>
          <a:p>
            <a:r>
              <a:rPr lang="en-US" dirty="0">
                <a:solidFill>
                  <a:schemeClr val="tx2"/>
                </a:solidFill>
                <a:latin typeface="Roboto" panose="02000000000000000000" pitchFamily="2" charset="0"/>
                <a:ea typeface="Roboto" panose="02000000000000000000" pitchFamily="2" charset="0"/>
              </a:rPr>
              <a:t>Releasing client data to an authorized third party, turning client information over to a tribunal, using client information to defend a malpractice suit, </a:t>
            </a:r>
            <a:r>
              <a:rPr lang="en-US" dirty="0" err="1">
                <a:solidFill>
                  <a:schemeClr val="tx2"/>
                </a:solidFill>
                <a:latin typeface="Roboto" panose="02000000000000000000" pitchFamily="2" charset="0"/>
                <a:ea typeface="Roboto" panose="02000000000000000000" pitchFamily="2" charset="0"/>
              </a:rPr>
              <a:t>etc</a:t>
            </a:r>
            <a:r>
              <a:rPr lang="en-US" dirty="0">
                <a:solidFill>
                  <a:schemeClr val="tx2"/>
                </a:solidFill>
                <a:latin typeface="Roboto" panose="02000000000000000000" pitchFamily="2" charset="0"/>
                <a:ea typeface="Roboto" panose="02000000000000000000" pitchFamily="2" charset="0"/>
              </a:rPr>
              <a:t> . . .</a:t>
            </a:r>
          </a:p>
        </p:txBody>
      </p:sp>
    </p:spTree>
    <p:extLst>
      <p:ext uri="{BB962C8B-B14F-4D97-AF65-F5344CB8AC3E}">
        <p14:creationId xmlns:p14="http://schemas.microsoft.com/office/powerpoint/2010/main" val="267700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7F22B1-8698-46C1-B178-2A640F6FBDC4}"/>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AEAB3FD9-652D-4F0B-B5BC-C0DF2CFA9E91}"/>
              </a:ext>
            </a:extLst>
          </p:cNvPr>
          <p:cNvSpPr txBox="1"/>
          <p:nvPr/>
        </p:nvSpPr>
        <p:spPr>
          <a:xfrm>
            <a:off x="1971353" y="367990"/>
            <a:ext cx="4273927"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Ethical Obligation</a:t>
            </a:r>
          </a:p>
        </p:txBody>
      </p:sp>
      <p:sp>
        <p:nvSpPr>
          <p:cNvPr id="4" name="TextBox 3">
            <a:extLst>
              <a:ext uri="{FF2B5EF4-FFF2-40B4-BE49-F238E27FC236}">
                <a16:creationId xmlns:a16="http://schemas.microsoft.com/office/drawing/2014/main" id="{D7997E73-AA6B-4B16-A0AD-88E8139E10B2}"/>
              </a:ext>
            </a:extLst>
          </p:cNvPr>
          <p:cNvSpPr txBox="1"/>
          <p:nvPr/>
        </p:nvSpPr>
        <p:spPr>
          <a:xfrm>
            <a:off x="8842705" y="491108"/>
            <a:ext cx="2616422"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Relevant Rules</a:t>
            </a:r>
          </a:p>
        </p:txBody>
      </p:sp>
      <p:sp>
        <p:nvSpPr>
          <p:cNvPr id="5" name="TextBox 4">
            <a:extLst>
              <a:ext uri="{FF2B5EF4-FFF2-40B4-BE49-F238E27FC236}">
                <a16:creationId xmlns:a16="http://schemas.microsoft.com/office/drawing/2014/main" id="{D82F70CA-6BF8-4729-A76C-C0E1AA03C8C7}"/>
              </a:ext>
            </a:extLst>
          </p:cNvPr>
          <p:cNvSpPr txBox="1"/>
          <p:nvPr/>
        </p:nvSpPr>
        <p:spPr>
          <a:xfrm>
            <a:off x="8444516" y="1228415"/>
            <a:ext cx="3522118"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1.6: </a:t>
            </a:r>
          </a:p>
          <a:p>
            <a:pPr algn="ctr"/>
            <a:r>
              <a:rPr lang="en-US" sz="2000" dirty="0">
                <a:solidFill>
                  <a:schemeClr val="bg2">
                    <a:lumMod val="90000"/>
                  </a:schemeClr>
                </a:solidFill>
                <a:latin typeface="Roboto" panose="02000000000000000000" pitchFamily="2" charset="0"/>
                <a:ea typeface="Roboto" panose="02000000000000000000" pitchFamily="2" charset="0"/>
              </a:rPr>
              <a:t>Confidentiality of Information</a:t>
            </a:r>
          </a:p>
        </p:txBody>
      </p:sp>
      <p:sp>
        <p:nvSpPr>
          <p:cNvPr id="7" name="TextBox 6">
            <a:extLst>
              <a:ext uri="{FF2B5EF4-FFF2-40B4-BE49-F238E27FC236}">
                <a16:creationId xmlns:a16="http://schemas.microsoft.com/office/drawing/2014/main" id="{A2474ED3-24E0-4B62-A4E4-14B8FF3C7543}"/>
              </a:ext>
            </a:extLst>
          </p:cNvPr>
          <p:cNvSpPr txBox="1"/>
          <p:nvPr/>
        </p:nvSpPr>
        <p:spPr>
          <a:xfrm>
            <a:off x="9003005" y="3352224"/>
            <a:ext cx="2295821"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3.3: </a:t>
            </a:r>
          </a:p>
          <a:p>
            <a:pPr algn="ctr"/>
            <a:r>
              <a:rPr lang="en-US" sz="2000" dirty="0">
                <a:solidFill>
                  <a:schemeClr val="bg2">
                    <a:lumMod val="90000"/>
                  </a:schemeClr>
                </a:solidFill>
                <a:latin typeface="Roboto" panose="02000000000000000000" pitchFamily="2" charset="0"/>
                <a:ea typeface="Roboto" panose="02000000000000000000" pitchFamily="2" charset="0"/>
              </a:rPr>
              <a:t>Candor to Tribunal</a:t>
            </a:r>
          </a:p>
        </p:txBody>
      </p:sp>
      <p:sp>
        <p:nvSpPr>
          <p:cNvPr id="8" name="TextBox 7">
            <a:extLst>
              <a:ext uri="{FF2B5EF4-FFF2-40B4-BE49-F238E27FC236}">
                <a16:creationId xmlns:a16="http://schemas.microsoft.com/office/drawing/2014/main" id="{48394310-5491-4B5E-B27E-3EBBE69E8A34}"/>
              </a:ext>
            </a:extLst>
          </p:cNvPr>
          <p:cNvSpPr txBox="1"/>
          <p:nvPr/>
        </p:nvSpPr>
        <p:spPr>
          <a:xfrm>
            <a:off x="8570351" y="4411429"/>
            <a:ext cx="3270447"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4.1: </a:t>
            </a:r>
          </a:p>
          <a:p>
            <a:pPr algn="ctr"/>
            <a:r>
              <a:rPr lang="en-US" sz="2000" dirty="0">
                <a:solidFill>
                  <a:schemeClr val="bg2">
                    <a:lumMod val="90000"/>
                  </a:schemeClr>
                </a:solidFill>
                <a:latin typeface="Roboto" panose="02000000000000000000" pitchFamily="2" charset="0"/>
                <a:ea typeface="Roboto" panose="02000000000000000000" pitchFamily="2" charset="0"/>
              </a:rPr>
              <a:t>Truthfulness in Statements</a:t>
            </a:r>
          </a:p>
        </p:txBody>
      </p:sp>
      <p:sp>
        <p:nvSpPr>
          <p:cNvPr id="24" name="TextBox 23">
            <a:extLst>
              <a:ext uri="{FF2B5EF4-FFF2-40B4-BE49-F238E27FC236}">
                <a16:creationId xmlns:a16="http://schemas.microsoft.com/office/drawing/2014/main" id="{894B07B4-2EF4-46E7-B4F0-F372283F9824}"/>
              </a:ext>
            </a:extLst>
          </p:cNvPr>
          <p:cNvSpPr txBox="1"/>
          <p:nvPr/>
        </p:nvSpPr>
        <p:spPr>
          <a:xfrm>
            <a:off x="8649700" y="2290319"/>
            <a:ext cx="3111750"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1.15: </a:t>
            </a:r>
          </a:p>
          <a:p>
            <a:pPr algn="ctr"/>
            <a:r>
              <a:rPr lang="en-US" sz="2000" dirty="0">
                <a:solidFill>
                  <a:schemeClr val="bg2">
                    <a:lumMod val="90000"/>
                  </a:schemeClr>
                </a:solidFill>
                <a:latin typeface="Roboto" panose="02000000000000000000" pitchFamily="2" charset="0"/>
                <a:ea typeface="Roboto" panose="02000000000000000000" pitchFamily="2" charset="0"/>
              </a:rPr>
              <a:t>Protecting Client Property</a:t>
            </a:r>
          </a:p>
        </p:txBody>
      </p:sp>
      <p:sp>
        <p:nvSpPr>
          <p:cNvPr id="31" name="TextBox 30">
            <a:extLst>
              <a:ext uri="{FF2B5EF4-FFF2-40B4-BE49-F238E27FC236}">
                <a16:creationId xmlns:a16="http://schemas.microsoft.com/office/drawing/2014/main" id="{81E62D84-53CF-471A-AFB2-BC1F2E3FA910}"/>
              </a:ext>
            </a:extLst>
          </p:cNvPr>
          <p:cNvSpPr txBox="1"/>
          <p:nvPr/>
        </p:nvSpPr>
        <p:spPr>
          <a:xfrm>
            <a:off x="1426331" y="1228415"/>
            <a:ext cx="5556329" cy="461665"/>
          </a:xfrm>
          <a:prstGeom prst="rect">
            <a:avLst/>
          </a:prstGeom>
          <a:noFill/>
        </p:spPr>
        <p:txBody>
          <a:bodyPr wrap="none" rtlCol="0">
            <a:spAutoFit/>
          </a:bodyPr>
          <a:lstStyle/>
          <a:p>
            <a:r>
              <a:rPr lang="en-US" sz="2400" b="1" dirty="0">
                <a:solidFill>
                  <a:schemeClr val="tx2"/>
                </a:solidFill>
                <a:latin typeface="Roboto" panose="02000000000000000000" pitchFamily="2" charset="0"/>
                <a:ea typeface="Roboto" panose="02000000000000000000" pitchFamily="2" charset="0"/>
              </a:rPr>
              <a:t>Unintentional Breach of Confidentiality</a:t>
            </a:r>
          </a:p>
        </p:txBody>
      </p:sp>
      <p:sp>
        <p:nvSpPr>
          <p:cNvPr id="32" name="TextBox 31">
            <a:extLst>
              <a:ext uri="{FF2B5EF4-FFF2-40B4-BE49-F238E27FC236}">
                <a16:creationId xmlns:a16="http://schemas.microsoft.com/office/drawing/2014/main" id="{43C64201-7718-4738-8936-E4CA394D6BB5}"/>
              </a:ext>
            </a:extLst>
          </p:cNvPr>
          <p:cNvSpPr txBox="1"/>
          <p:nvPr/>
        </p:nvSpPr>
        <p:spPr>
          <a:xfrm>
            <a:off x="768780" y="1936301"/>
            <a:ext cx="1526380" cy="400110"/>
          </a:xfrm>
          <a:prstGeom prst="rect">
            <a:avLst/>
          </a:prstGeom>
          <a:noFill/>
        </p:spPr>
        <p:txBody>
          <a:bodyPr wrap="none" rtlCol="0">
            <a:spAutoFit/>
          </a:bodyPr>
          <a:lstStyle/>
          <a:p>
            <a:r>
              <a:rPr lang="en-US" sz="2000" b="1" dirty="0">
                <a:solidFill>
                  <a:schemeClr val="tx2"/>
                </a:solidFill>
                <a:latin typeface="Roboto" panose="02000000000000000000" pitchFamily="2" charset="0"/>
                <a:ea typeface="Roboto" panose="02000000000000000000" pitchFamily="2" charset="0"/>
              </a:rPr>
              <a:t>Rule 1.6(d):</a:t>
            </a:r>
          </a:p>
        </p:txBody>
      </p:sp>
      <p:sp>
        <p:nvSpPr>
          <p:cNvPr id="11" name="TextBox 10">
            <a:extLst>
              <a:ext uri="{FF2B5EF4-FFF2-40B4-BE49-F238E27FC236}">
                <a16:creationId xmlns:a16="http://schemas.microsoft.com/office/drawing/2014/main" id="{5EABCDEA-29F4-4192-8B6D-48464A1740B8}"/>
              </a:ext>
            </a:extLst>
          </p:cNvPr>
          <p:cNvSpPr txBox="1"/>
          <p:nvPr/>
        </p:nvSpPr>
        <p:spPr>
          <a:xfrm>
            <a:off x="1064018" y="2398040"/>
            <a:ext cx="6088596" cy="1200329"/>
          </a:xfrm>
          <a:prstGeom prst="rect">
            <a:avLst/>
          </a:prstGeom>
          <a:noFill/>
        </p:spPr>
        <p:txBody>
          <a:bodyPr wrap="square" rtlCol="0">
            <a:spAutoFit/>
          </a:bodyPr>
          <a:lstStyle/>
          <a:p>
            <a:r>
              <a:rPr lang="en-US" dirty="0">
                <a:latin typeface="Roboto" panose="02000000000000000000" pitchFamily="2" charset="0"/>
                <a:ea typeface="Roboto" panose="02000000000000000000" pitchFamily="2" charset="0"/>
              </a:rPr>
              <a:t>“(d) A lawyer shall make </a:t>
            </a:r>
            <a:r>
              <a:rPr lang="en-US" b="1" dirty="0">
                <a:latin typeface="Roboto" panose="02000000000000000000" pitchFamily="2" charset="0"/>
                <a:ea typeface="Roboto" panose="02000000000000000000" pitchFamily="2" charset="0"/>
              </a:rPr>
              <a:t>reasonable efforts </a:t>
            </a:r>
            <a:r>
              <a:rPr lang="en-US" dirty="0">
                <a:latin typeface="Roboto" panose="02000000000000000000" pitchFamily="2" charset="0"/>
                <a:ea typeface="Roboto" panose="02000000000000000000" pitchFamily="2" charset="0"/>
              </a:rPr>
              <a:t>to prevent the inadvertent or unauthorized disclosure of, or unauthorized access to, information relating to the representation of a client.”</a:t>
            </a:r>
            <a:endParaRPr lang="en-US" dirty="0">
              <a:solidFill>
                <a:schemeClr val="tx2"/>
              </a:solidFill>
              <a:latin typeface="Roboto" panose="02000000000000000000" pitchFamily="2" charset="0"/>
              <a:ea typeface="Roboto" panose="02000000000000000000" pitchFamily="2" charset="0"/>
            </a:endParaRPr>
          </a:p>
        </p:txBody>
      </p:sp>
      <p:sp>
        <p:nvSpPr>
          <p:cNvPr id="33" name="TextBox 32">
            <a:extLst>
              <a:ext uri="{FF2B5EF4-FFF2-40B4-BE49-F238E27FC236}">
                <a16:creationId xmlns:a16="http://schemas.microsoft.com/office/drawing/2014/main" id="{CF2EC935-DA3D-45B0-85CE-A15EFE022E8B}"/>
              </a:ext>
            </a:extLst>
          </p:cNvPr>
          <p:cNvSpPr txBox="1"/>
          <p:nvPr/>
        </p:nvSpPr>
        <p:spPr>
          <a:xfrm>
            <a:off x="768780" y="3746619"/>
            <a:ext cx="4152099" cy="400110"/>
          </a:xfrm>
          <a:prstGeom prst="rect">
            <a:avLst/>
          </a:prstGeom>
          <a:noFill/>
        </p:spPr>
        <p:txBody>
          <a:bodyPr wrap="none" rtlCol="0">
            <a:spAutoFit/>
          </a:bodyPr>
          <a:lstStyle/>
          <a:p>
            <a:r>
              <a:rPr lang="en-US" sz="2000" b="1" dirty="0">
                <a:solidFill>
                  <a:schemeClr val="tx2"/>
                </a:solidFill>
                <a:latin typeface="Roboto" panose="02000000000000000000" pitchFamily="2" charset="0"/>
                <a:ea typeface="Roboto" panose="02000000000000000000" pitchFamily="2" charset="0"/>
              </a:rPr>
              <a:t>Reasonable Efforts: </a:t>
            </a:r>
            <a:r>
              <a:rPr lang="en-US" sz="2000" dirty="0">
                <a:solidFill>
                  <a:schemeClr val="tx2"/>
                </a:solidFill>
                <a:latin typeface="Roboto" panose="02000000000000000000" pitchFamily="2" charset="0"/>
                <a:ea typeface="Roboto" panose="02000000000000000000" pitchFamily="2" charset="0"/>
              </a:rPr>
              <a:t>Comment #18</a:t>
            </a:r>
          </a:p>
        </p:txBody>
      </p:sp>
      <p:sp>
        <p:nvSpPr>
          <p:cNvPr id="34" name="TextBox 33">
            <a:extLst>
              <a:ext uri="{FF2B5EF4-FFF2-40B4-BE49-F238E27FC236}">
                <a16:creationId xmlns:a16="http://schemas.microsoft.com/office/drawing/2014/main" id="{0284DB52-84DA-4681-8BBE-BDCE7759C929}"/>
              </a:ext>
            </a:extLst>
          </p:cNvPr>
          <p:cNvSpPr txBox="1"/>
          <p:nvPr/>
        </p:nvSpPr>
        <p:spPr>
          <a:xfrm>
            <a:off x="1067129" y="4181686"/>
            <a:ext cx="6293102" cy="2308324"/>
          </a:xfrm>
          <a:prstGeom prst="rect">
            <a:avLst/>
          </a:prstGeom>
          <a:noFill/>
        </p:spPr>
        <p:txBody>
          <a:bodyPr wrap="square" rtlCol="0">
            <a:spAutoFit/>
          </a:bodyPr>
          <a:lstStyle/>
          <a:p>
            <a:r>
              <a:rPr lang="en-US" dirty="0">
                <a:latin typeface="Roboto" panose="02000000000000000000" pitchFamily="2" charset="0"/>
                <a:ea typeface="Roboto" panose="02000000000000000000" pitchFamily="2" charset="0"/>
              </a:rPr>
              <a:t>“. . . Factors to be considered in </a:t>
            </a:r>
            <a:r>
              <a:rPr lang="en-US" dirty="0"/>
              <a:t>determining the reasonableness of the lawyer's efforts include, but are not limited to, the sensitivity of the information, the likelihood of disclosure if additional safeguards are not employed, the cost of employing additional safeguards, the difficulty of implementing the safeguards, and the extent to which the safeguards adversely affect the lawyer's ability to represent clients (e.g., by making a device or important piece of software excessively difficult to use)</a:t>
            </a:r>
            <a:endParaRPr lang="en-US" dirty="0">
              <a:solidFill>
                <a:schemeClr val="tx2"/>
              </a:solidFill>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417227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BF5DB23-F113-4930-8F4C-1BB5ED1AE9E4}"/>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93E2E1B5-0957-42E7-A676-A773C68E59C5}"/>
              </a:ext>
            </a:extLst>
          </p:cNvPr>
          <p:cNvSpPr txBox="1"/>
          <p:nvPr/>
        </p:nvSpPr>
        <p:spPr>
          <a:xfrm>
            <a:off x="1971353" y="367990"/>
            <a:ext cx="4273927"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Ethical Obligation</a:t>
            </a:r>
          </a:p>
        </p:txBody>
      </p:sp>
      <p:sp>
        <p:nvSpPr>
          <p:cNvPr id="16" name="TextBox 15">
            <a:extLst>
              <a:ext uri="{FF2B5EF4-FFF2-40B4-BE49-F238E27FC236}">
                <a16:creationId xmlns:a16="http://schemas.microsoft.com/office/drawing/2014/main" id="{E189A4B2-2EB8-40A3-853D-619ED1B84BFB}"/>
              </a:ext>
            </a:extLst>
          </p:cNvPr>
          <p:cNvSpPr txBox="1"/>
          <p:nvPr/>
        </p:nvSpPr>
        <p:spPr>
          <a:xfrm>
            <a:off x="8842705" y="491108"/>
            <a:ext cx="2616422"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Relevant Rules</a:t>
            </a:r>
          </a:p>
        </p:txBody>
      </p:sp>
      <p:sp>
        <p:nvSpPr>
          <p:cNvPr id="17" name="TextBox 16">
            <a:extLst>
              <a:ext uri="{FF2B5EF4-FFF2-40B4-BE49-F238E27FC236}">
                <a16:creationId xmlns:a16="http://schemas.microsoft.com/office/drawing/2014/main" id="{8AFC1529-2B18-4D20-9A31-930680FE0706}"/>
              </a:ext>
            </a:extLst>
          </p:cNvPr>
          <p:cNvSpPr txBox="1"/>
          <p:nvPr/>
        </p:nvSpPr>
        <p:spPr>
          <a:xfrm>
            <a:off x="8444516" y="1228415"/>
            <a:ext cx="3522118"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1.6: </a:t>
            </a:r>
          </a:p>
          <a:p>
            <a:pPr algn="ctr"/>
            <a:r>
              <a:rPr lang="en-US" sz="2000" dirty="0">
                <a:solidFill>
                  <a:schemeClr val="bg2">
                    <a:lumMod val="90000"/>
                  </a:schemeClr>
                </a:solidFill>
                <a:latin typeface="Roboto" panose="02000000000000000000" pitchFamily="2" charset="0"/>
                <a:ea typeface="Roboto" panose="02000000000000000000" pitchFamily="2" charset="0"/>
              </a:rPr>
              <a:t>Confidentiality of Information</a:t>
            </a:r>
          </a:p>
        </p:txBody>
      </p:sp>
      <p:sp>
        <p:nvSpPr>
          <p:cNvPr id="18" name="TextBox 17">
            <a:extLst>
              <a:ext uri="{FF2B5EF4-FFF2-40B4-BE49-F238E27FC236}">
                <a16:creationId xmlns:a16="http://schemas.microsoft.com/office/drawing/2014/main" id="{31A9484E-3D88-4F5D-B428-0EC7DEFBCE4A}"/>
              </a:ext>
            </a:extLst>
          </p:cNvPr>
          <p:cNvSpPr txBox="1"/>
          <p:nvPr/>
        </p:nvSpPr>
        <p:spPr>
          <a:xfrm>
            <a:off x="9003005" y="3352224"/>
            <a:ext cx="2295821"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3.3: </a:t>
            </a:r>
          </a:p>
          <a:p>
            <a:pPr algn="ctr"/>
            <a:r>
              <a:rPr lang="en-US" sz="2000" dirty="0">
                <a:solidFill>
                  <a:schemeClr val="bg2">
                    <a:lumMod val="90000"/>
                  </a:schemeClr>
                </a:solidFill>
                <a:latin typeface="Roboto" panose="02000000000000000000" pitchFamily="2" charset="0"/>
                <a:ea typeface="Roboto" panose="02000000000000000000" pitchFamily="2" charset="0"/>
              </a:rPr>
              <a:t>Candor to Tribunal</a:t>
            </a:r>
          </a:p>
        </p:txBody>
      </p:sp>
      <p:sp>
        <p:nvSpPr>
          <p:cNvPr id="19" name="TextBox 18">
            <a:extLst>
              <a:ext uri="{FF2B5EF4-FFF2-40B4-BE49-F238E27FC236}">
                <a16:creationId xmlns:a16="http://schemas.microsoft.com/office/drawing/2014/main" id="{7CE8B435-F7D0-4C7B-AFBB-0CA8AA2C8456}"/>
              </a:ext>
            </a:extLst>
          </p:cNvPr>
          <p:cNvSpPr txBox="1"/>
          <p:nvPr/>
        </p:nvSpPr>
        <p:spPr>
          <a:xfrm>
            <a:off x="8570351" y="4411429"/>
            <a:ext cx="3270447"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4.1: </a:t>
            </a:r>
          </a:p>
          <a:p>
            <a:pPr algn="ctr"/>
            <a:r>
              <a:rPr lang="en-US" sz="2000" dirty="0">
                <a:solidFill>
                  <a:schemeClr val="bg2">
                    <a:lumMod val="90000"/>
                  </a:schemeClr>
                </a:solidFill>
                <a:latin typeface="Roboto" panose="02000000000000000000" pitchFamily="2" charset="0"/>
                <a:ea typeface="Roboto" panose="02000000000000000000" pitchFamily="2" charset="0"/>
              </a:rPr>
              <a:t>Truthfulness in Statements</a:t>
            </a:r>
          </a:p>
        </p:txBody>
      </p:sp>
      <p:sp>
        <p:nvSpPr>
          <p:cNvPr id="20" name="TextBox 19">
            <a:extLst>
              <a:ext uri="{FF2B5EF4-FFF2-40B4-BE49-F238E27FC236}">
                <a16:creationId xmlns:a16="http://schemas.microsoft.com/office/drawing/2014/main" id="{8BADCB01-1250-4166-A92B-EBC365F67899}"/>
              </a:ext>
            </a:extLst>
          </p:cNvPr>
          <p:cNvSpPr txBox="1"/>
          <p:nvPr/>
        </p:nvSpPr>
        <p:spPr>
          <a:xfrm>
            <a:off x="8649700" y="2290319"/>
            <a:ext cx="3111750"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1.15: </a:t>
            </a:r>
          </a:p>
          <a:p>
            <a:pPr algn="ctr"/>
            <a:r>
              <a:rPr lang="en-US" sz="2000" dirty="0">
                <a:solidFill>
                  <a:schemeClr val="bg2">
                    <a:lumMod val="90000"/>
                  </a:schemeClr>
                </a:solidFill>
                <a:latin typeface="Roboto" panose="02000000000000000000" pitchFamily="2" charset="0"/>
                <a:ea typeface="Roboto" panose="02000000000000000000" pitchFamily="2" charset="0"/>
              </a:rPr>
              <a:t>Protecting Client Property</a:t>
            </a:r>
          </a:p>
        </p:txBody>
      </p:sp>
      <p:sp>
        <p:nvSpPr>
          <p:cNvPr id="21" name="TextBox 20">
            <a:extLst>
              <a:ext uri="{FF2B5EF4-FFF2-40B4-BE49-F238E27FC236}">
                <a16:creationId xmlns:a16="http://schemas.microsoft.com/office/drawing/2014/main" id="{D56878C7-DCA4-4E34-A7E6-B105315761BB}"/>
              </a:ext>
            </a:extLst>
          </p:cNvPr>
          <p:cNvSpPr txBox="1"/>
          <p:nvPr/>
        </p:nvSpPr>
        <p:spPr>
          <a:xfrm>
            <a:off x="1457590" y="1228415"/>
            <a:ext cx="5301451" cy="461665"/>
          </a:xfrm>
          <a:prstGeom prst="rect">
            <a:avLst/>
          </a:prstGeom>
          <a:noFill/>
        </p:spPr>
        <p:txBody>
          <a:bodyPr wrap="none" rtlCol="0">
            <a:spAutoFit/>
          </a:bodyPr>
          <a:lstStyle/>
          <a:p>
            <a:r>
              <a:rPr lang="en-US" sz="2400" b="1" dirty="0">
                <a:solidFill>
                  <a:schemeClr val="tx2"/>
                </a:solidFill>
                <a:latin typeface="Roboto" panose="02000000000000000000" pitchFamily="2" charset="0"/>
                <a:ea typeface="Roboto" panose="02000000000000000000" pitchFamily="2" charset="0"/>
              </a:rPr>
              <a:t>Intentional Breach of Confidentiality</a:t>
            </a:r>
          </a:p>
        </p:txBody>
      </p:sp>
      <p:sp>
        <p:nvSpPr>
          <p:cNvPr id="23" name="TextBox 22">
            <a:extLst>
              <a:ext uri="{FF2B5EF4-FFF2-40B4-BE49-F238E27FC236}">
                <a16:creationId xmlns:a16="http://schemas.microsoft.com/office/drawing/2014/main" id="{D1074935-94D9-4BC5-A5AC-EBB797849295}"/>
              </a:ext>
            </a:extLst>
          </p:cNvPr>
          <p:cNvSpPr txBox="1"/>
          <p:nvPr/>
        </p:nvSpPr>
        <p:spPr>
          <a:xfrm>
            <a:off x="768780" y="1936301"/>
            <a:ext cx="1521570" cy="400110"/>
          </a:xfrm>
          <a:prstGeom prst="rect">
            <a:avLst/>
          </a:prstGeom>
          <a:noFill/>
        </p:spPr>
        <p:txBody>
          <a:bodyPr wrap="none" rtlCol="0">
            <a:spAutoFit/>
          </a:bodyPr>
          <a:lstStyle/>
          <a:p>
            <a:r>
              <a:rPr lang="en-US" sz="2000" b="1" dirty="0">
                <a:solidFill>
                  <a:schemeClr val="tx2"/>
                </a:solidFill>
                <a:latin typeface="Roboto" panose="02000000000000000000" pitchFamily="2" charset="0"/>
                <a:ea typeface="Roboto" panose="02000000000000000000" pitchFamily="2" charset="0"/>
              </a:rPr>
              <a:t>Authorized:</a:t>
            </a:r>
          </a:p>
        </p:txBody>
      </p:sp>
      <p:sp>
        <p:nvSpPr>
          <p:cNvPr id="24" name="TextBox 23">
            <a:extLst>
              <a:ext uri="{FF2B5EF4-FFF2-40B4-BE49-F238E27FC236}">
                <a16:creationId xmlns:a16="http://schemas.microsoft.com/office/drawing/2014/main" id="{5219993F-BB62-488D-8D8F-CD252ACD6071}"/>
              </a:ext>
            </a:extLst>
          </p:cNvPr>
          <p:cNvSpPr txBox="1"/>
          <p:nvPr/>
        </p:nvSpPr>
        <p:spPr>
          <a:xfrm>
            <a:off x="768780" y="3660000"/>
            <a:ext cx="1798890" cy="400110"/>
          </a:xfrm>
          <a:prstGeom prst="rect">
            <a:avLst/>
          </a:prstGeom>
          <a:noFill/>
        </p:spPr>
        <p:txBody>
          <a:bodyPr wrap="none" rtlCol="0">
            <a:spAutoFit/>
          </a:bodyPr>
          <a:lstStyle/>
          <a:p>
            <a:r>
              <a:rPr lang="en-US" sz="2000" b="1" dirty="0">
                <a:solidFill>
                  <a:schemeClr val="tx2"/>
                </a:solidFill>
                <a:latin typeface="Roboto" panose="02000000000000000000" pitchFamily="2" charset="0"/>
                <a:ea typeface="Roboto" panose="02000000000000000000" pitchFamily="2" charset="0"/>
              </a:rPr>
              <a:t>Unauthorized:</a:t>
            </a:r>
          </a:p>
        </p:txBody>
      </p:sp>
      <p:sp>
        <p:nvSpPr>
          <p:cNvPr id="25" name="TextBox 24">
            <a:extLst>
              <a:ext uri="{FF2B5EF4-FFF2-40B4-BE49-F238E27FC236}">
                <a16:creationId xmlns:a16="http://schemas.microsoft.com/office/drawing/2014/main" id="{84AEC2F3-5E30-421F-B5E7-0FC30BDCEC09}"/>
              </a:ext>
            </a:extLst>
          </p:cNvPr>
          <p:cNvSpPr txBox="1"/>
          <p:nvPr/>
        </p:nvSpPr>
        <p:spPr>
          <a:xfrm>
            <a:off x="941539" y="2379953"/>
            <a:ext cx="5961286" cy="923330"/>
          </a:xfrm>
          <a:prstGeom prst="rect">
            <a:avLst/>
          </a:prstGeom>
          <a:noFill/>
        </p:spPr>
        <p:txBody>
          <a:bodyPr wrap="square" rtlCol="0">
            <a:spAutoFit/>
          </a:bodyPr>
          <a:lstStyle/>
          <a:p>
            <a:r>
              <a:rPr lang="en-US" dirty="0">
                <a:solidFill>
                  <a:schemeClr val="tx2"/>
                </a:solidFill>
                <a:latin typeface="Roboto" panose="02000000000000000000" pitchFamily="2" charset="0"/>
                <a:ea typeface="Roboto" panose="02000000000000000000" pitchFamily="2" charset="0"/>
              </a:rPr>
              <a:t>Rule 1.6(a)(1) &amp; (2):</a:t>
            </a:r>
          </a:p>
          <a:p>
            <a:pPr marL="285750" indent="-285750">
              <a:buFont typeface="Arial" panose="020B0604020202020204" pitchFamily="34" charset="0"/>
              <a:buChar char="•"/>
            </a:pPr>
            <a:r>
              <a:rPr lang="en-US" dirty="0">
                <a:solidFill>
                  <a:schemeClr val="tx2"/>
                </a:solidFill>
                <a:latin typeface="Roboto" panose="02000000000000000000" pitchFamily="2" charset="0"/>
                <a:ea typeface="Roboto" panose="02000000000000000000" pitchFamily="2" charset="0"/>
              </a:rPr>
              <a:t>Informed Consent</a:t>
            </a:r>
          </a:p>
          <a:p>
            <a:pPr marL="285750" indent="-285750">
              <a:buFont typeface="Arial" panose="020B0604020202020204" pitchFamily="34" charset="0"/>
              <a:buChar char="•"/>
            </a:pPr>
            <a:r>
              <a:rPr lang="en-US" dirty="0">
                <a:solidFill>
                  <a:schemeClr val="tx2"/>
                </a:solidFill>
                <a:latin typeface="Roboto" panose="02000000000000000000" pitchFamily="2" charset="0"/>
                <a:ea typeface="Roboto" panose="02000000000000000000" pitchFamily="2" charset="0"/>
              </a:rPr>
              <a:t>Impliedly Authorized</a:t>
            </a:r>
          </a:p>
        </p:txBody>
      </p:sp>
      <p:sp>
        <p:nvSpPr>
          <p:cNvPr id="26" name="TextBox 25">
            <a:extLst>
              <a:ext uri="{FF2B5EF4-FFF2-40B4-BE49-F238E27FC236}">
                <a16:creationId xmlns:a16="http://schemas.microsoft.com/office/drawing/2014/main" id="{5A6B201E-5DD5-48A5-B2F1-1DBEC57D4249}"/>
              </a:ext>
            </a:extLst>
          </p:cNvPr>
          <p:cNvSpPr txBox="1"/>
          <p:nvPr/>
        </p:nvSpPr>
        <p:spPr>
          <a:xfrm>
            <a:off x="941539" y="4103652"/>
            <a:ext cx="5961286" cy="2031325"/>
          </a:xfrm>
          <a:prstGeom prst="rect">
            <a:avLst/>
          </a:prstGeom>
          <a:noFill/>
        </p:spPr>
        <p:txBody>
          <a:bodyPr wrap="square" rtlCol="0">
            <a:spAutoFit/>
          </a:bodyPr>
          <a:lstStyle/>
          <a:p>
            <a:r>
              <a:rPr lang="en-US" dirty="0">
                <a:solidFill>
                  <a:schemeClr val="tx2"/>
                </a:solidFill>
                <a:latin typeface="Roboto" panose="02000000000000000000" pitchFamily="2" charset="0"/>
                <a:ea typeface="Roboto" panose="02000000000000000000" pitchFamily="2" charset="0"/>
              </a:rPr>
              <a:t>Rule 1.6(a)(3):</a:t>
            </a:r>
          </a:p>
          <a:p>
            <a:pPr marL="285750" indent="-285750">
              <a:buFont typeface="Arial" panose="020B0604020202020204" pitchFamily="34" charset="0"/>
              <a:buChar char="•"/>
            </a:pPr>
            <a:r>
              <a:rPr lang="en-US" dirty="0">
                <a:solidFill>
                  <a:schemeClr val="tx2"/>
                </a:solidFill>
                <a:latin typeface="Roboto" panose="02000000000000000000" pitchFamily="2" charset="0"/>
                <a:ea typeface="Roboto" panose="02000000000000000000" pitchFamily="2" charset="0"/>
              </a:rPr>
              <a:t>Permitted by (b)</a:t>
            </a:r>
          </a:p>
          <a:p>
            <a:pPr marL="742950" lvl="1" indent="-285750">
              <a:buFont typeface="Arial" panose="020B0604020202020204" pitchFamily="34" charset="0"/>
              <a:buChar char="•"/>
            </a:pPr>
            <a:r>
              <a:rPr lang="en-US" dirty="0">
                <a:solidFill>
                  <a:schemeClr val="tx2"/>
                </a:solidFill>
                <a:latin typeface="Roboto" panose="02000000000000000000" pitchFamily="2" charset="0"/>
                <a:ea typeface="Roboto" panose="02000000000000000000" pitchFamily="2" charset="0"/>
              </a:rPr>
              <a:t>Lawyer reasonably believes is necessary to prevent some harm from happening.</a:t>
            </a:r>
          </a:p>
          <a:p>
            <a:pPr marL="285750" indent="-285750">
              <a:buFont typeface="Arial" panose="020B0604020202020204" pitchFamily="34" charset="0"/>
              <a:buChar char="•"/>
            </a:pPr>
            <a:r>
              <a:rPr lang="en-US" dirty="0">
                <a:solidFill>
                  <a:schemeClr val="tx2"/>
                </a:solidFill>
                <a:latin typeface="Roboto" panose="02000000000000000000" pitchFamily="2" charset="0"/>
                <a:ea typeface="Roboto" panose="02000000000000000000" pitchFamily="2" charset="0"/>
              </a:rPr>
              <a:t>Required by (c)</a:t>
            </a:r>
          </a:p>
          <a:p>
            <a:pPr marL="742950" lvl="1" indent="-285750">
              <a:buFont typeface="Arial" panose="020B0604020202020204" pitchFamily="34" charset="0"/>
              <a:buChar char="•"/>
            </a:pPr>
            <a:r>
              <a:rPr lang="en-US" dirty="0">
                <a:solidFill>
                  <a:schemeClr val="tx2"/>
                </a:solidFill>
                <a:latin typeface="Roboto" panose="02000000000000000000" pitchFamily="2" charset="0"/>
                <a:ea typeface="Roboto" panose="02000000000000000000" pitchFamily="2" charset="0"/>
              </a:rPr>
              <a:t>Lawyer must disclose in order to be truthful, or as required by other law.</a:t>
            </a:r>
          </a:p>
        </p:txBody>
      </p:sp>
    </p:spTree>
    <p:extLst>
      <p:ext uri="{BB962C8B-B14F-4D97-AF65-F5344CB8AC3E}">
        <p14:creationId xmlns:p14="http://schemas.microsoft.com/office/powerpoint/2010/main" val="2504758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D3823B-6623-4759-B752-3C3FD689201F}"/>
              </a:ext>
            </a:extLst>
          </p:cNvPr>
          <p:cNvSpPr txBox="1"/>
          <p:nvPr/>
        </p:nvSpPr>
        <p:spPr>
          <a:xfrm>
            <a:off x="941538" y="2372304"/>
            <a:ext cx="6975199" cy="923330"/>
          </a:xfrm>
          <a:prstGeom prst="rect">
            <a:avLst/>
          </a:prstGeom>
          <a:noFill/>
        </p:spPr>
        <p:txBody>
          <a:bodyPr wrap="square" rtlCol="0">
            <a:spAutoFit/>
          </a:bodyPr>
          <a:lstStyle/>
          <a:p>
            <a:r>
              <a:rPr lang="en-US" dirty="0">
                <a:solidFill>
                  <a:schemeClr val="tx2"/>
                </a:solidFill>
                <a:latin typeface="Roboto" panose="02000000000000000000" pitchFamily="2" charset="0"/>
                <a:ea typeface="Roboto" panose="02000000000000000000" pitchFamily="2" charset="0"/>
              </a:rPr>
              <a:t>“A lawyer shall reveal information relating to the representation of a client to the extent the lawyer reasonably believes disclosure is necessary . . .</a:t>
            </a:r>
          </a:p>
        </p:txBody>
      </p:sp>
      <p:sp>
        <p:nvSpPr>
          <p:cNvPr id="3" name="TextBox 2">
            <a:extLst>
              <a:ext uri="{FF2B5EF4-FFF2-40B4-BE49-F238E27FC236}">
                <a16:creationId xmlns:a16="http://schemas.microsoft.com/office/drawing/2014/main" id="{9D62E10B-C55E-49A2-8F58-E3B8B65035B1}"/>
              </a:ext>
            </a:extLst>
          </p:cNvPr>
          <p:cNvSpPr txBox="1"/>
          <p:nvPr/>
        </p:nvSpPr>
        <p:spPr>
          <a:xfrm>
            <a:off x="1276826" y="3331527"/>
            <a:ext cx="6304621" cy="2585323"/>
          </a:xfrm>
          <a:prstGeom prst="rect">
            <a:avLst/>
          </a:prstGeom>
          <a:noFill/>
        </p:spPr>
        <p:txBody>
          <a:bodyPr wrap="square" rtlCol="0">
            <a:spAutoFit/>
          </a:bodyPr>
          <a:lstStyle/>
          <a:p>
            <a:pPr marL="342900" indent="-342900">
              <a:buFont typeface="+mj-lt"/>
              <a:buAutoNum type="arabicPeriod" startAt="2"/>
            </a:pPr>
            <a:r>
              <a:rPr lang="en-US" dirty="0">
                <a:solidFill>
                  <a:schemeClr val="tx2"/>
                </a:solidFill>
                <a:latin typeface="Roboto" panose="02000000000000000000" pitchFamily="2" charset="0"/>
                <a:ea typeface="Roboto" panose="02000000000000000000" pitchFamily="2" charset="0"/>
              </a:rPr>
              <a:t>to comply with an order of a tribunal requiring disclosure, but only if ordered to do so by the tribunal after the lawyer has asserted on behalf of the client all non-frivolous claims that the information sought by the tribunal is protected against disclosure by the attorney-client privilege or other applicable law; or</a:t>
            </a:r>
            <a:br>
              <a:rPr lang="en-US" dirty="0">
                <a:solidFill>
                  <a:schemeClr val="tx2"/>
                </a:solidFill>
                <a:latin typeface="Roboto" panose="02000000000000000000" pitchFamily="2" charset="0"/>
                <a:ea typeface="Roboto" panose="02000000000000000000" pitchFamily="2" charset="0"/>
              </a:rPr>
            </a:br>
            <a:endParaRPr lang="en-US" dirty="0">
              <a:solidFill>
                <a:schemeClr val="tx2"/>
              </a:solidFill>
              <a:latin typeface="Roboto" panose="02000000000000000000" pitchFamily="2" charset="0"/>
              <a:ea typeface="Roboto" panose="02000000000000000000" pitchFamily="2" charset="0"/>
            </a:endParaRPr>
          </a:p>
          <a:p>
            <a:pPr marL="342900" indent="-342900">
              <a:buFontTx/>
              <a:buAutoNum type="arabicPeriod" startAt="2"/>
            </a:pPr>
            <a:r>
              <a:rPr lang="en-US" dirty="0">
                <a:solidFill>
                  <a:schemeClr val="tx2"/>
                </a:solidFill>
                <a:latin typeface="Roboto" panose="02000000000000000000" pitchFamily="2" charset="0"/>
                <a:ea typeface="Roboto" panose="02000000000000000000" pitchFamily="2" charset="0"/>
              </a:rPr>
              <a:t>to comply with RPC 3.3 </a:t>
            </a:r>
            <a:r>
              <a:rPr lang="en-US" i="1" dirty="0">
                <a:solidFill>
                  <a:schemeClr val="tx2"/>
                </a:solidFill>
                <a:latin typeface="Roboto" panose="02000000000000000000" pitchFamily="2" charset="0"/>
                <a:ea typeface="Roboto" panose="02000000000000000000" pitchFamily="2" charset="0"/>
              </a:rPr>
              <a:t>(Candor to Tribunal)</a:t>
            </a:r>
            <a:r>
              <a:rPr lang="en-US" dirty="0">
                <a:solidFill>
                  <a:schemeClr val="tx2"/>
                </a:solidFill>
                <a:latin typeface="Roboto" panose="02000000000000000000" pitchFamily="2" charset="0"/>
                <a:ea typeface="Roboto" panose="02000000000000000000" pitchFamily="2" charset="0"/>
              </a:rPr>
              <a:t>, 4.1 </a:t>
            </a:r>
            <a:r>
              <a:rPr lang="en-US" i="1" dirty="0">
                <a:solidFill>
                  <a:schemeClr val="tx2"/>
                </a:solidFill>
                <a:latin typeface="Roboto" panose="02000000000000000000" pitchFamily="2" charset="0"/>
                <a:ea typeface="Roboto" panose="02000000000000000000" pitchFamily="2" charset="0"/>
              </a:rPr>
              <a:t>(Truthfulness in Statements)</a:t>
            </a:r>
            <a:r>
              <a:rPr lang="en-US" dirty="0">
                <a:solidFill>
                  <a:schemeClr val="tx2"/>
                </a:solidFill>
                <a:latin typeface="Roboto" panose="02000000000000000000" pitchFamily="2" charset="0"/>
                <a:ea typeface="Roboto" panose="02000000000000000000" pitchFamily="2" charset="0"/>
              </a:rPr>
              <a:t>, or other law.”</a:t>
            </a:r>
          </a:p>
        </p:txBody>
      </p:sp>
      <p:sp>
        <p:nvSpPr>
          <p:cNvPr id="6" name="Rectangle 5">
            <a:extLst>
              <a:ext uri="{FF2B5EF4-FFF2-40B4-BE49-F238E27FC236}">
                <a16:creationId xmlns:a16="http://schemas.microsoft.com/office/drawing/2014/main" id="{BBF5DB23-F113-4930-8F4C-1BB5ED1AE9E4}"/>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93E2E1B5-0957-42E7-A676-A773C68E59C5}"/>
              </a:ext>
            </a:extLst>
          </p:cNvPr>
          <p:cNvSpPr txBox="1"/>
          <p:nvPr/>
        </p:nvSpPr>
        <p:spPr>
          <a:xfrm>
            <a:off x="1971353" y="367990"/>
            <a:ext cx="4273927"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Ethical Obligation</a:t>
            </a:r>
          </a:p>
        </p:txBody>
      </p:sp>
      <p:sp>
        <p:nvSpPr>
          <p:cNvPr id="16" name="TextBox 15">
            <a:extLst>
              <a:ext uri="{FF2B5EF4-FFF2-40B4-BE49-F238E27FC236}">
                <a16:creationId xmlns:a16="http://schemas.microsoft.com/office/drawing/2014/main" id="{E189A4B2-2EB8-40A3-853D-619ED1B84BFB}"/>
              </a:ext>
            </a:extLst>
          </p:cNvPr>
          <p:cNvSpPr txBox="1"/>
          <p:nvPr/>
        </p:nvSpPr>
        <p:spPr>
          <a:xfrm>
            <a:off x="8842705" y="491108"/>
            <a:ext cx="2616422"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Relevant Rules</a:t>
            </a:r>
          </a:p>
        </p:txBody>
      </p:sp>
      <p:sp>
        <p:nvSpPr>
          <p:cNvPr id="17" name="TextBox 16">
            <a:extLst>
              <a:ext uri="{FF2B5EF4-FFF2-40B4-BE49-F238E27FC236}">
                <a16:creationId xmlns:a16="http://schemas.microsoft.com/office/drawing/2014/main" id="{8AFC1529-2B18-4D20-9A31-930680FE0706}"/>
              </a:ext>
            </a:extLst>
          </p:cNvPr>
          <p:cNvSpPr txBox="1"/>
          <p:nvPr/>
        </p:nvSpPr>
        <p:spPr>
          <a:xfrm>
            <a:off x="8444516" y="1228415"/>
            <a:ext cx="3522118"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1.6: </a:t>
            </a:r>
          </a:p>
          <a:p>
            <a:pPr algn="ctr"/>
            <a:r>
              <a:rPr lang="en-US" sz="2000" dirty="0">
                <a:solidFill>
                  <a:schemeClr val="bg2">
                    <a:lumMod val="90000"/>
                  </a:schemeClr>
                </a:solidFill>
                <a:latin typeface="Roboto" panose="02000000000000000000" pitchFamily="2" charset="0"/>
                <a:ea typeface="Roboto" panose="02000000000000000000" pitchFamily="2" charset="0"/>
              </a:rPr>
              <a:t>Confidentiality of Information</a:t>
            </a:r>
          </a:p>
        </p:txBody>
      </p:sp>
      <p:sp>
        <p:nvSpPr>
          <p:cNvPr id="18" name="TextBox 17">
            <a:extLst>
              <a:ext uri="{FF2B5EF4-FFF2-40B4-BE49-F238E27FC236}">
                <a16:creationId xmlns:a16="http://schemas.microsoft.com/office/drawing/2014/main" id="{31A9484E-3D88-4F5D-B428-0EC7DEFBCE4A}"/>
              </a:ext>
            </a:extLst>
          </p:cNvPr>
          <p:cNvSpPr txBox="1"/>
          <p:nvPr/>
        </p:nvSpPr>
        <p:spPr>
          <a:xfrm>
            <a:off x="9003005" y="3352224"/>
            <a:ext cx="2295821"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3.3: </a:t>
            </a:r>
          </a:p>
          <a:p>
            <a:pPr algn="ctr"/>
            <a:r>
              <a:rPr lang="en-US" sz="2000" dirty="0">
                <a:solidFill>
                  <a:schemeClr val="bg2">
                    <a:lumMod val="90000"/>
                  </a:schemeClr>
                </a:solidFill>
                <a:latin typeface="Roboto" panose="02000000000000000000" pitchFamily="2" charset="0"/>
                <a:ea typeface="Roboto" panose="02000000000000000000" pitchFamily="2" charset="0"/>
              </a:rPr>
              <a:t>Candor to Tribunal</a:t>
            </a:r>
          </a:p>
        </p:txBody>
      </p:sp>
      <p:sp>
        <p:nvSpPr>
          <p:cNvPr id="19" name="TextBox 18">
            <a:extLst>
              <a:ext uri="{FF2B5EF4-FFF2-40B4-BE49-F238E27FC236}">
                <a16:creationId xmlns:a16="http://schemas.microsoft.com/office/drawing/2014/main" id="{7CE8B435-F7D0-4C7B-AFBB-0CA8AA2C8456}"/>
              </a:ext>
            </a:extLst>
          </p:cNvPr>
          <p:cNvSpPr txBox="1"/>
          <p:nvPr/>
        </p:nvSpPr>
        <p:spPr>
          <a:xfrm>
            <a:off x="8570351" y="4411429"/>
            <a:ext cx="3270447"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4.1: </a:t>
            </a:r>
          </a:p>
          <a:p>
            <a:pPr algn="ctr"/>
            <a:r>
              <a:rPr lang="en-US" sz="2000" dirty="0">
                <a:solidFill>
                  <a:schemeClr val="bg2">
                    <a:lumMod val="90000"/>
                  </a:schemeClr>
                </a:solidFill>
                <a:latin typeface="Roboto" panose="02000000000000000000" pitchFamily="2" charset="0"/>
                <a:ea typeface="Roboto" panose="02000000000000000000" pitchFamily="2" charset="0"/>
              </a:rPr>
              <a:t>Truthfulness in Statements</a:t>
            </a:r>
          </a:p>
        </p:txBody>
      </p:sp>
      <p:sp>
        <p:nvSpPr>
          <p:cNvPr id="20" name="TextBox 19">
            <a:extLst>
              <a:ext uri="{FF2B5EF4-FFF2-40B4-BE49-F238E27FC236}">
                <a16:creationId xmlns:a16="http://schemas.microsoft.com/office/drawing/2014/main" id="{8BADCB01-1250-4166-A92B-EBC365F67899}"/>
              </a:ext>
            </a:extLst>
          </p:cNvPr>
          <p:cNvSpPr txBox="1"/>
          <p:nvPr/>
        </p:nvSpPr>
        <p:spPr>
          <a:xfrm>
            <a:off x="8649700" y="2290319"/>
            <a:ext cx="3111750" cy="707886"/>
          </a:xfrm>
          <a:prstGeom prst="rect">
            <a:avLst/>
          </a:prstGeom>
          <a:noFill/>
        </p:spPr>
        <p:txBody>
          <a:bodyPr wrap="none" rtlCol="0">
            <a:spAutoFit/>
          </a:bodyPr>
          <a:lstStyle/>
          <a:p>
            <a:pPr algn="ctr"/>
            <a:r>
              <a:rPr lang="en-US" sz="2000" dirty="0">
                <a:solidFill>
                  <a:schemeClr val="bg2">
                    <a:lumMod val="90000"/>
                  </a:schemeClr>
                </a:solidFill>
                <a:latin typeface="Roboto" panose="02000000000000000000" pitchFamily="2" charset="0"/>
                <a:ea typeface="Roboto" panose="02000000000000000000" pitchFamily="2" charset="0"/>
              </a:rPr>
              <a:t>TRPC: 1.15: </a:t>
            </a:r>
          </a:p>
          <a:p>
            <a:pPr algn="ctr"/>
            <a:r>
              <a:rPr lang="en-US" sz="2000" dirty="0">
                <a:solidFill>
                  <a:schemeClr val="bg2">
                    <a:lumMod val="90000"/>
                  </a:schemeClr>
                </a:solidFill>
                <a:latin typeface="Roboto" panose="02000000000000000000" pitchFamily="2" charset="0"/>
                <a:ea typeface="Roboto" panose="02000000000000000000" pitchFamily="2" charset="0"/>
              </a:rPr>
              <a:t>Protecting Client Property</a:t>
            </a:r>
          </a:p>
        </p:txBody>
      </p:sp>
      <p:sp>
        <p:nvSpPr>
          <p:cNvPr id="21" name="TextBox 20">
            <a:extLst>
              <a:ext uri="{FF2B5EF4-FFF2-40B4-BE49-F238E27FC236}">
                <a16:creationId xmlns:a16="http://schemas.microsoft.com/office/drawing/2014/main" id="{D56878C7-DCA4-4E34-A7E6-B105315761BB}"/>
              </a:ext>
            </a:extLst>
          </p:cNvPr>
          <p:cNvSpPr txBox="1"/>
          <p:nvPr/>
        </p:nvSpPr>
        <p:spPr>
          <a:xfrm>
            <a:off x="1457590" y="1228415"/>
            <a:ext cx="5301451" cy="461665"/>
          </a:xfrm>
          <a:prstGeom prst="rect">
            <a:avLst/>
          </a:prstGeom>
          <a:noFill/>
        </p:spPr>
        <p:txBody>
          <a:bodyPr wrap="none" rtlCol="0">
            <a:spAutoFit/>
          </a:bodyPr>
          <a:lstStyle/>
          <a:p>
            <a:r>
              <a:rPr lang="en-US" sz="2400" b="1" dirty="0">
                <a:solidFill>
                  <a:schemeClr val="tx2"/>
                </a:solidFill>
                <a:latin typeface="Roboto" panose="02000000000000000000" pitchFamily="2" charset="0"/>
                <a:ea typeface="Roboto" panose="02000000000000000000" pitchFamily="2" charset="0"/>
              </a:rPr>
              <a:t>Intentional Breach of Confidentiality</a:t>
            </a:r>
          </a:p>
        </p:txBody>
      </p:sp>
      <p:sp>
        <p:nvSpPr>
          <p:cNvPr id="22" name="TextBox 21">
            <a:extLst>
              <a:ext uri="{FF2B5EF4-FFF2-40B4-BE49-F238E27FC236}">
                <a16:creationId xmlns:a16="http://schemas.microsoft.com/office/drawing/2014/main" id="{F7A9ED0C-C0AD-4C87-811D-AEC91998776B}"/>
              </a:ext>
            </a:extLst>
          </p:cNvPr>
          <p:cNvSpPr txBox="1"/>
          <p:nvPr/>
        </p:nvSpPr>
        <p:spPr>
          <a:xfrm>
            <a:off x="768780" y="1936301"/>
            <a:ext cx="1515158" cy="400110"/>
          </a:xfrm>
          <a:prstGeom prst="rect">
            <a:avLst/>
          </a:prstGeom>
          <a:noFill/>
        </p:spPr>
        <p:txBody>
          <a:bodyPr wrap="none" rtlCol="0">
            <a:spAutoFit/>
          </a:bodyPr>
          <a:lstStyle/>
          <a:p>
            <a:r>
              <a:rPr lang="en-US" sz="2000" b="1" dirty="0">
                <a:solidFill>
                  <a:schemeClr val="tx2"/>
                </a:solidFill>
                <a:latin typeface="Roboto" panose="02000000000000000000" pitchFamily="2" charset="0"/>
                <a:ea typeface="Roboto" panose="02000000000000000000" pitchFamily="2" charset="0"/>
              </a:rPr>
              <a:t>Rule 1.6(c):</a:t>
            </a:r>
          </a:p>
        </p:txBody>
      </p:sp>
    </p:spTree>
    <p:extLst>
      <p:ext uri="{BB962C8B-B14F-4D97-AF65-F5344CB8AC3E}">
        <p14:creationId xmlns:p14="http://schemas.microsoft.com/office/powerpoint/2010/main" val="2230267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E1CDCC0-D8B6-4A75-95FE-F0F63D3E4E09}"/>
              </a:ext>
            </a:extLst>
          </p:cNvPr>
          <p:cNvSpPr txBox="1"/>
          <p:nvPr/>
        </p:nvSpPr>
        <p:spPr>
          <a:xfrm>
            <a:off x="1664430" y="2195850"/>
            <a:ext cx="3874417" cy="646331"/>
          </a:xfrm>
          <a:prstGeom prst="rect">
            <a:avLst/>
          </a:prstGeom>
          <a:noFill/>
        </p:spPr>
        <p:txBody>
          <a:bodyPr wrap="square" rtlCol="0">
            <a:spAutoFit/>
          </a:bodyPr>
          <a:lstStyle/>
          <a:p>
            <a:r>
              <a:rPr lang="en-US" sz="3600" dirty="0">
                <a:solidFill>
                  <a:schemeClr val="bg2"/>
                </a:solidFill>
                <a:latin typeface="Roboto Black" panose="02000000000000000000" pitchFamily="2" charset="0"/>
                <a:ea typeface="Roboto Black" panose="02000000000000000000" pitchFamily="2" charset="0"/>
              </a:rPr>
              <a:t>Ethical Obligation</a:t>
            </a:r>
          </a:p>
        </p:txBody>
      </p:sp>
      <p:sp>
        <p:nvSpPr>
          <p:cNvPr id="3" name="TextBox 2">
            <a:extLst>
              <a:ext uri="{FF2B5EF4-FFF2-40B4-BE49-F238E27FC236}">
                <a16:creationId xmlns:a16="http://schemas.microsoft.com/office/drawing/2014/main" id="{92C2D955-4239-433F-8427-CD3A43D84645}"/>
              </a:ext>
            </a:extLst>
          </p:cNvPr>
          <p:cNvSpPr txBox="1"/>
          <p:nvPr/>
        </p:nvSpPr>
        <p:spPr>
          <a:xfrm>
            <a:off x="1664430" y="964187"/>
            <a:ext cx="2922477" cy="646331"/>
          </a:xfrm>
          <a:prstGeom prst="rect">
            <a:avLst/>
          </a:prstGeom>
          <a:noFill/>
        </p:spPr>
        <p:txBody>
          <a:bodyPr wrap="square" rtlCol="0">
            <a:spAutoFit/>
          </a:bodyPr>
          <a:lstStyle/>
          <a:p>
            <a:r>
              <a:rPr lang="en-US" sz="3600" dirty="0">
                <a:solidFill>
                  <a:schemeClr val="bg2"/>
                </a:solidFill>
                <a:latin typeface="Roboto Black" panose="02000000000000000000" pitchFamily="2" charset="0"/>
                <a:ea typeface="Roboto Black" panose="02000000000000000000" pitchFamily="2" charset="0"/>
              </a:rPr>
              <a:t>Client Data</a:t>
            </a:r>
          </a:p>
        </p:txBody>
      </p:sp>
      <p:sp>
        <p:nvSpPr>
          <p:cNvPr id="4" name="TextBox 3">
            <a:extLst>
              <a:ext uri="{FF2B5EF4-FFF2-40B4-BE49-F238E27FC236}">
                <a16:creationId xmlns:a16="http://schemas.microsoft.com/office/drawing/2014/main" id="{75AFDBD3-09EA-439B-86B0-085CA410C0C4}"/>
              </a:ext>
            </a:extLst>
          </p:cNvPr>
          <p:cNvSpPr txBox="1"/>
          <p:nvPr/>
        </p:nvSpPr>
        <p:spPr>
          <a:xfrm>
            <a:off x="1664430" y="3427513"/>
            <a:ext cx="4572085" cy="646331"/>
          </a:xfrm>
          <a:prstGeom prst="rect">
            <a:avLst/>
          </a:prstGeom>
          <a:noFill/>
        </p:spPr>
        <p:txBody>
          <a:bodyPr wrap="none" rtlCol="0">
            <a:spAutoFit/>
          </a:bodyPr>
          <a:lstStyle/>
          <a:p>
            <a:r>
              <a:rPr lang="en-US" sz="3600" dirty="0">
                <a:solidFill>
                  <a:schemeClr val="tx2"/>
                </a:solidFill>
                <a:latin typeface="Roboto Black" panose="02000000000000000000" pitchFamily="2" charset="0"/>
                <a:ea typeface="Roboto Black" panose="02000000000000000000" pitchFamily="2" charset="0"/>
              </a:rPr>
              <a:t>U.S. Border Crossing</a:t>
            </a:r>
          </a:p>
        </p:txBody>
      </p:sp>
      <p:sp>
        <p:nvSpPr>
          <p:cNvPr id="5" name="TextBox 4">
            <a:extLst>
              <a:ext uri="{FF2B5EF4-FFF2-40B4-BE49-F238E27FC236}">
                <a16:creationId xmlns:a16="http://schemas.microsoft.com/office/drawing/2014/main" id="{28023C29-C28C-4059-B3E4-79FD90D52C2E}"/>
              </a:ext>
            </a:extLst>
          </p:cNvPr>
          <p:cNvSpPr txBox="1"/>
          <p:nvPr/>
        </p:nvSpPr>
        <p:spPr>
          <a:xfrm>
            <a:off x="1664430" y="4659176"/>
            <a:ext cx="4134465" cy="646331"/>
          </a:xfrm>
          <a:prstGeom prst="rect">
            <a:avLst/>
          </a:prstGeom>
          <a:noFill/>
        </p:spPr>
        <p:txBody>
          <a:bodyPr wrap="none" rtlCol="0">
            <a:spAutoFit/>
          </a:bodyPr>
          <a:lstStyle/>
          <a:p>
            <a:r>
              <a:rPr lang="en-US" sz="3600" dirty="0">
                <a:solidFill>
                  <a:schemeClr val="bg2"/>
                </a:solidFill>
                <a:latin typeface="Roboto Black" panose="02000000000000000000" pitchFamily="2" charset="0"/>
                <a:ea typeface="Roboto Black" panose="02000000000000000000" pitchFamily="2" charset="0"/>
              </a:rPr>
              <a:t>Practical Solutions</a:t>
            </a:r>
          </a:p>
        </p:txBody>
      </p:sp>
      <p:sp>
        <p:nvSpPr>
          <p:cNvPr id="8" name="Rectangle 7">
            <a:extLst>
              <a:ext uri="{FF2B5EF4-FFF2-40B4-BE49-F238E27FC236}">
                <a16:creationId xmlns:a16="http://schemas.microsoft.com/office/drawing/2014/main" id="{E67FD46F-A214-4C2E-8BDF-9CAA1F5C4243}"/>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10" descr="Lock">
            <a:extLst>
              <a:ext uri="{FF2B5EF4-FFF2-40B4-BE49-F238E27FC236}">
                <a16:creationId xmlns:a16="http://schemas.microsoft.com/office/drawing/2014/main" id="{4041147C-53DB-422F-937C-0B1217B3C0C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98941" y="1610518"/>
            <a:ext cx="2064471" cy="2064471"/>
          </a:xfrm>
          <a:prstGeom prst="rect">
            <a:avLst/>
          </a:prstGeom>
        </p:spPr>
      </p:pic>
    </p:spTree>
    <p:extLst>
      <p:ext uri="{BB962C8B-B14F-4D97-AF65-F5344CB8AC3E}">
        <p14:creationId xmlns:p14="http://schemas.microsoft.com/office/powerpoint/2010/main" val="2183681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67264E-928C-4F69-8418-AE4A109C3FEE}"/>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7E6A7DE-8FB7-4454-809F-85E01D8B2393}"/>
              </a:ext>
            </a:extLst>
          </p:cNvPr>
          <p:cNvSpPr txBox="1"/>
          <p:nvPr/>
        </p:nvSpPr>
        <p:spPr>
          <a:xfrm>
            <a:off x="1703724" y="334536"/>
            <a:ext cx="5057795"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U.S. Border Crossing</a:t>
            </a:r>
          </a:p>
        </p:txBody>
      </p:sp>
      <p:sp>
        <p:nvSpPr>
          <p:cNvPr id="4" name="TextBox 3">
            <a:extLst>
              <a:ext uri="{FF2B5EF4-FFF2-40B4-BE49-F238E27FC236}">
                <a16:creationId xmlns:a16="http://schemas.microsoft.com/office/drawing/2014/main" id="{8C6BDFEC-D2EE-40FC-B5F1-65818E022124}"/>
              </a:ext>
            </a:extLst>
          </p:cNvPr>
          <p:cNvSpPr txBox="1"/>
          <p:nvPr/>
        </p:nvSpPr>
        <p:spPr>
          <a:xfrm>
            <a:off x="880947" y="2389623"/>
            <a:ext cx="4488729"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Lowered Expectation of Privacy</a:t>
            </a:r>
          </a:p>
        </p:txBody>
      </p:sp>
      <p:sp>
        <p:nvSpPr>
          <p:cNvPr id="5" name="TextBox 4">
            <a:extLst>
              <a:ext uri="{FF2B5EF4-FFF2-40B4-BE49-F238E27FC236}">
                <a16:creationId xmlns:a16="http://schemas.microsoft.com/office/drawing/2014/main" id="{1ADCB00F-F6DE-40B0-8161-A23583832E5D}"/>
              </a:ext>
            </a:extLst>
          </p:cNvPr>
          <p:cNvSpPr txBox="1"/>
          <p:nvPr/>
        </p:nvSpPr>
        <p:spPr>
          <a:xfrm>
            <a:off x="880947" y="3047835"/>
            <a:ext cx="6404317"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Routine Searches are Considered Reasonable</a:t>
            </a:r>
          </a:p>
        </p:txBody>
      </p:sp>
      <p:sp>
        <p:nvSpPr>
          <p:cNvPr id="6" name="TextBox 5">
            <a:extLst>
              <a:ext uri="{FF2B5EF4-FFF2-40B4-BE49-F238E27FC236}">
                <a16:creationId xmlns:a16="http://schemas.microsoft.com/office/drawing/2014/main" id="{6B9112CC-4180-4B80-AA04-0880E13AB7A8}"/>
              </a:ext>
            </a:extLst>
          </p:cNvPr>
          <p:cNvSpPr txBox="1"/>
          <p:nvPr/>
        </p:nvSpPr>
        <p:spPr>
          <a:xfrm>
            <a:off x="880947" y="4499154"/>
            <a:ext cx="3974165"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You’ve Got a Plane to Catch</a:t>
            </a:r>
          </a:p>
        </p:txBody>
      </p:sp>
      <p:sp>
        <p:nvSpPr>
          <p:cNvPr id="7" name="TextBox 6">
            <a:extLst>
              <a:ext uri="{FF2B5EF4-FFF2-40B4-BE49-F238E27FC236}">
                <a16:creationId xmlns:a16="http://schemas.microsoft.com/office/drawing/2014/main" id="{31F091C7-101C-4C4A-97E9-5C93AF540D24}"/>
              </a:ext>
            </a:extLst>
          </p:cNvPr>
          <p:cNvSpPr txBox="1"/>
          <p:nvPr/>
        </p:nvSpPr>
        <p:spPr>
          <a:xfrm>
            <a:off x="880947" y="5157366"/>
            <a:ext cx="4658648"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Can Prepare for Potential Search</a:t>
            </a:r>
          </a:p>
        </p:txBody>
      </p:sp>
      <p:sp>
        <p:nvSpPr>
          <p:cNvPr id="8" name="TextBox 7">
            <a:extLst>
              <a:ext uri="{FF2B5EF4-FFF2-40B4-BE49-F238E27FC236}">
                <a16:creationId xmlns:a16="http://schemas.microsoft.com/office/drawing/2014/main" id="{4F2E37DD-1104-448B-BC6E-D4D8C7761E08}"/>
              </a:ext>
            </a:extLst>
          </p:cNvPr>
          <p:cNvSpPr txBox="1"/>
          <p:nvPr/>
        </p:nvSpPr>
        <p:spPr>
          <a:xfrm>
            <a:off x="1275608" y="1238969"/>
            <a:ext cx="5914025" cy="954107"/>
          </a:xfrm>
          <a:prstGeom prst="rect">
            <a:avLst/>
          </a:prstGeom>
          <a:noFill/>
        </p:spPr>
        <p:txBody>
          <a:bodyPr wrap="square" rtlCol="0">
            <a:spAutoFit/>
          </a:bodyPr>
          <a:lstStyle/>
          <a:p>
            <a:pPr algn="ctr"/>
            <a:r>
              <a:rPr lang="en-US" sz="2800" dirty="0">
                <a:solidFill>
                  <a:schemeClr val="tx2"/>
                </a:solidFill>
                <a:latin typeface="Roboto Black" panose="02000000000000000000" pitchFamily="2" charset="0"/>
                <a:ea typeface="Roboto Black" panose="02000000000000000000" pitchFamily="2" charset="0"/>
              </a:rPr>
              <a:t>What’s special about searches, or checks at U.S. Border Crossings?</a:t>
            </a:r>
          </a:p>
        </p:txBody>
      </p:sp>
      <p:pic>
        <p:nvPicPr>
          <p:cNvPr id="9" name="Graphic 8" descr="Lock">
            <a:extLst>
              <a:ext uri="{FF2B5EF4-FFF2-40B4-BE49-F238E27FC236}">
                <a16:creationId xmlns:a16="http://schemas.microsoft.com/office/drawing/2014/main" id="{3BBF7A93-35AF-4BBE-AB9F-98F1AC3B110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98941" y="1610518"/>
            <a:ext cx="2064471" cy="2064471"/>
          </a:xfrm>
          <a:prstGeom prst="rect">
            <a:avLst/>
          </a:prstGeom>
        </p:spPr>
      </p:pic>
      <p:sp>
        <p:nvSpPr>
          <p:cNvPr id="10" name="TextBox 9">
            <a:extLst>
              <a:ext uri="{FF2B5EF4-FFF2-40B4-BE49-F238E27FC236}">
                <a16:creationId xmlns:a16="http://schemas.microsoft.com/office/drawing/2014/main" id="{C5D77E4E-4823-4FD2-8453-5452DA823C5C}"/>
              </a:ext>
            </a:extLst>
          </p:cNvPr>
          <p:cNvSpPr txBox="1"/>
          <p:nvPr/>
        </p:nvSpPr>
        <p:spPr>
          <a:xfrm>
            <a:off x="880947" y="3773494"/>
            <a:ext cx="3663182"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Complete Access to Files</a:t>
            </a:r>
          </a:p>
        </p:txBody>
      </p:sp>
    </p:spTree>
    <p:extLst>
      <p:ext uri="{BB962C8B-B14F-4D97-AF65-F5344CB8AC3E}">
        <p14:creationId xmlns:p14="http://schemas.microsoft.com/office/powerpoint/2010/main" val="111912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67264E-928C-4F69-8418-AE4A109C3FEE}"/>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7E6A7DE-8FB7-4454-809F-85E01D8B2393}"/>
              </a:ext>
            </a:extLst>
          </p:cNvPr>
          <p:cNvSpPr txBox="1"/>
          <p:nvPr/>
        </p:nvSpPr>
        <p:spPr>
          <a:xfrm>
            <a:off x="1703724" y="334536"/>
            <a:ext cx="5057795"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U.S. Border Crossing</a:t>
            </a:r>
          </a:p>
        </p:txBody>
      </p:sp>
      <p:sp>
        <p:nvSpPr>
          <p:cNvPr id="4" name="TextBox 3">
            <a:extLst>
              <a:ext uri="{FF2B5EF4-FFF2-40B4-BE49-F238E27FC236}">
                <a16:creationId xmlns:a16="http://schemas.microsoft.com/office/drawing/2014/main" id="{8C6BDFEC-D2EE-40FC-B5F1-65818E022124}"/>
              </a:ext>
            </a:extLst>
          </p:cNvPr>
          <p:cNvSpPr txBox="1"/>
          <p:nvPr/>
        </p:nvSpPr>
        <p:spPr>
          <a:xfrm>
            <a:off x="828588" y="2389623"/>
            <a:ext cx="4063933"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Carry your Bar Card with you</a:t>
            </a:r>
          </a:p>
        </p:txBody>
      </p:sp>
      <p:sp>
        <p:nvSpPr>
          <p:cNvPr id="5" name="TextBox 4">
            <a:extLst>
              <a:ext uri="{FF2B5EF4-FFF2-40B4-BE49-F238E27FC236}">
                <a16:creationId xmlns:a16="http://schemas.microsoft.com/office/drawing/2014/main" id="{1ADCB00F-F6DE-40B0-8161-A23583832E5D}"/>
              </a:ext>
            </a:extLst>
          </p:cNvPr>
          <p:cNvSpPr txBox="1"/>
          <p:nvPr/>
        </p:nvSpPr>
        <p:spPr>
          <a:xfrm>
            <a:off x="828588" y="3047835"/>
            <a:ext cx="5190845"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Inform the Agent you are an attorney</a:t>
            </a:r>
          </a:p>
        </p:txBody>
      </p:sp>
      <p:sp>
        <p:nvSpPr>
          <p:cNvPr id="6" name="TextBox 5">
            <a:extLst>
              <a:ext uri="{FF2B5EF4-FFF2-40B4-BE49-F238E27FC236}">
                <a16:creationId xmlns:a16="http://schemas.microsoft.com/office/drawing/2014/main" id="{6B9112CC-4180-4B80-AA04-0880E13AB7A8}"/>
              </a:ext>
            </a:extLst>
          </p:cNvPr>
          <p:cNvSpPr txBox="1"/>
          <p:nvPr/>
        </p:nvSpPr>
        <p:spPr>
          <a:xfrm>
            <a:off x="828588" y="3706047"/>
            <a:ext cx="2811988"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Assert the privilege</a:t>
            </a:r>
          </a:p>
        </p:txBody>
      </p:sp>
      <p:sp>
        <p:nvSpPr>
          <p:cNvPr id="7" name="TextBox 6">
            <a:extLst>
              <a:ext uri="{FF2B5EF4-FFF2-40B4-BE49-F238E27FC236}">
                <a16:creationId xmlns:a16="http://schemas.microsoft.com/office/drawing/2014/main" id="{31F091C7-101C-4C4A-97E9-5C93AF540D24}"/>
              </a:ext>
            </a:extLst>
          </p:cNvPr>
          <p:cNvSpPr txBox="1"/>
          <p:nvPr/>
        </p:nvSpPr>
        <p:spPr>
          <a:xfrm>
            <a:off x="828588" y="4364259"/>
            <a:ext cx="4538422"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Ask for a supervisor, or superior</a:t>
            </a:r>
          </a:p>
        </p:txBody>
      </p:sp>
      <p:sp>
        <p:nvSpPr>
          <p:cNvPr id="8" name="TextBox 7">
            <a:extLst>
              <a:ext uri="{FF2B5EF4-FFF2-40B4-BE49-F238E27FC236}">
                <a16:creationId xmlns:a16="http://schemas.microsoft.com/office/drawing/2014/main" id="{4F2E37DD-1104-448B-BC6E-D4D8C7761E08}"/>
              </a:ext>
            </a:extLst>
          </p:cNvPr>
          <p:cNvSpPr txBox="1"/>
          <p:nvPr/>
        </p:nvSpPr>
        <p:spPr>
          <a:xfrm>
            <a:off x="1275608" y="1238969"/>
            <a:ext cx="5914025" cy="954107"/>
          </a:xfrm>
          <a:prstGeom prst="rect">
            <a:avLst/>
          </a:prstGeom>
          <a:noFill/>
        </p:spPr>
        <p:txBody>
          <a:bodyPr wrap="square" rtlCol="0">
            <a:spAutoFit/>
          </a:bodyPr>
          <a:lstStyle/>
          <a:p>
            <a:pPr algn="ctr"/>
            <a:r>
              <a:rPr lang="en-US" sz="2800" dirty="0">
                <a:solidFill>
                  <a:schemeClr val="tx2"/>
                </a:solidFill>
                <a:latin typeface="Roboto Black" panose="02000000000000000000" pitchFamily="2" charset="0"/>
                <a:ea typeface="Roboto Black" panose="02000000000000000000" pitchFamily="2" charset="0"/>
              </a:rPr>
              <a:t>What do you do if you get searched and you have client data with you?</a:t>
            </a:r>
          </a:p>
        </p:txBody>
      </p:sp>
      <p:sp>
        <p:nvSpPr>
          <p:cNvPr id="9" name="TextBox 8">
            <a:extLst>
              <a:ext uri="{FF2B5EF4-FFF2-40B4-BE49-F238E27FC236}">
                <a16:creationId xmlns:a16="http://schemas.microsoft.com/office/drawing/2014/main" id="{273BEE1E-74BA-44EF-8478-EA00EDF0318F}"/>
              </a:ext>
            </a:extLst>
          </p:cNvPr>
          <p:cNvSpPr txBox="1"/>
          <p:nvPr/>
        </p:nvSpPr>
        <p:spPr>
          <a:xfrm>
            <a:off x="828588" y="5022471"/>
            <a:ext cx="2940228"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Comply with the law</a:t>
            </a:r>
          </a:p>
        </p:txBody>
      </p:sp>
      <p:pic>
        <p:nvPicPr>
          <p:cNvPr id="10" name="Graphic 9" descr="Lock">
            <a:extLst>
              <a:ext uri="{FF2B5EF4-FFF2-40B4-BE49-F238E27FC236}">
                <a16:creationId xmlns:a16="http://schemas.microsoft.com/office/drawing/2014/main" id="{5CC3CA1B-1A0C-4542-8655-DBE403B8734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98941" y="1610518"/>
            <a:ext cx="2064471" cy="2064471"/>
          </a:xfrm>
          <a:prstGeom prst="rect">
            <a:avLst/>
          </a:prstGeom>
        </p:spPr>
      </p:pic>
    </p:spTree>
    <p:extLst>
      <p:ext uri="{BB962C8B-B14F-4D97-AF65-F5344CB8AC3E}">
        <p14:creationId xmlns:p14="http://schemas.microsoft.com/office/powerpoint/2010/main" val="388537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67264E-928C-4F69-8418-AE4A109C3FEE}"/>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7E6A7DE-8FB7-4454-809F-85E01D8B2393}"/>
              </a:ext>
            </a:extLst>
          </p:cNvPr>
          <p:cNvSpPr txBox="1"/>
          <p:nvPr/>
        </p:nvSpPr>
        <p:spPr>
          <a:xfrm>
            <a:off x="1703724" y="334536"/>
            <a:ext cx="5057795"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U.S. Border Crossing</a:t>
            </a:r>
          </a:p>
        </p:txBody>
      </p:sp>
      <p:sp>
        <p:nvSpPr>
          <p:cNvPr id="6" name="TextBox 5">
            <a:extLst>
              <a:ext uri="{FF2B5EF4-FFF2-40B4-BE49-F238E27FC236}">
                <a16:creationId xmlns:a16="http://schemas.microsoft.com/office/drawing/2014/main" id="{6B9112CC-4180-4B80-AA04-0880E13AB7A8}"/>
              </a:ext>
            </a:extLst>
          </p:cNvPr>
          <p:cNvSpPr txBox="1"/>
          <p:nvPr/>
        </p:nvSpPr>
        <p:spPr>
          <a:xfrm>
            <a:off x="828588" y="2524093"/>
            <a:ext cx="4211409"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1. Delete Data &amp; Clean Device</a:t>
            </a:r>
          </a:p>
        </p:txBody>
      </p:sp>
      <p:sp>
        <p:nvSpPr>
          <p:cNvPr id="7" name="TextBox 6">
            <a:extLst>
              <a:ext uri="{FF2B5EF4-FFF2-40B4-BE49-F238E27FC236}">
                <a16:creationId xmlns:a16="http://schemas.microsoft.com/office/drawing/2014/main" id="{31F091C7-101C-4C4A-97E9-5C93AF540D24}"/>
              </a:ext>
            </a:extLst>
          </p:cNvPr>
          <p:cNvSpPr txBox="1"/>
          <p:nvPr/>
        </p:nvSpPr>
        <p:spPr>
          <a:xfrm>
            <a:off x="828588" y="3773494"/>
            <a:ext cx="3448380"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2. Move Data off Device</a:t>
            </a:r>
          </a:p>
        </p:txBody>
      </p:sp>
      <p:sp>
        <p:nvSpPr>
          <p:cNvPr id="8" name="TextBox 7">
            <a:extLst>
              <a:ext uri="{FF2B5EF4-FFF2-40B4-BE49-F238E27FC236}">
                <a16:creationId xmlns:a16="http://schemas.microsoft.com/office/drawing/2014/main" id="{4F2E37DD-1104-448B-BC6E-D4D8C7761E08}"/>
              </a:ext>
            </a:extLst>
          </p:cNvPr>
          <p:cNvSpPr txBox="1"/>
          <p:nvPr/>
        </p:nvSpPr>
        <p:spPr>
          <a:xfrm>
            <a:off x="1275608" y="1238969"/>
            <a:ext cx="5914025" cy="954107"/>
          </a:xfrm>
          <a:prstGeom prst="rect">
            <a:avLst/>
          </a:prstGeom>
          <a:noFill/>
        </p:spPr>
        <p:txBody>
          <a:bodyPr wrap="square" rtlCol="0">
            <a:spAutoFit/>
          </a:bodyPr>
          <a:lstStyle/>
          <a:p>
            <a:pPr algn="ctr"/>
            <a:r>
              <a:rPr lang="en-US" sz="2800" dirty="0">
                <a:solidFill>
                  <a:schemeClr val="tx2"/>
                </a:solidFill>
                <a:latin typeface="Roboto Black" panose="02000000000000000000" pitchFamily="2" charset="0"/>
                <a:ea typeface="Roboto Black" panose="02000000000000000000" pitchFamily="2" charset="0"/>
              </a:rPr>
              <a:t>How to Protect Your Client Files When Access is Assumed</a:t>
            </a:r>
          </a:p>
        </p:txBody>
      </p:sp>
      <p:sp>
        <p:nvSpPr>
          <p:cNvPr id="9" name="TextBox 8">
            <a:extLst>
              <a:ext uri="{FF2B5EF4-FFF2-40B4-BE49-F238E27FC236}">
                <a16:creationId xmlns:a16="http://schemas.microsoft.com/office/drawing/2014/main" id="{273BEE1E-74BA-44EF-8478-EA00EDF0318F}"/>
              </a:ext>
            </a:extLst>
          </p:cNvPr>
          <p:cNvSpPr txBox="1"/>
          <p:nvPr/>
        </p:nvSpPr>
        <p:spPr>
          <a:xfrm>
            <a:off x="828588" y="5022895"/>
            <a:ext cx="5166799"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3. Make A/C Privilege Easy to Assert</a:t>
            </a:r>
          </a:p>
        </p:txBody>
      </p:sp>
      <p:pic>
        <p:nvPicPr>
          <p:cNvPr id="10" name="Graphic 9" descr="Lock">
            <a:extLst>
              <a:ext uri="{FF2B5EF4-FFF2-40B4-BE49-F238E27FC236}">
                <a16:creationId xmlns:a16="http://schemas.microsoft.com/office/drawing/2014/main" id="{5CC3CA1B-1A0C-4542-8655-DBE403B8734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98941" y="1610518"/>
            <a:ext cx="2064471" cy="2064471"/>
          </a:xfrm>
          <a:prstGeom prst="rect">
            <a:avLst/>
          </a:prstGeom>
        </p:spPr>
      </p:pic>
    </p:spTree>
    <p:extLst>
      <p:ext uri="{BB962C8B-B14F-4D97-AF65-F5344CB8AC3E}">
        <p14:creationId xmlns:p14="http://schemas.microsoft.com/office/powerpoint/2010/main" val="277129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E1CDCC0-D8B6-4A75-95FE-F0F63D3E4E09}"/>
              </a:ext>
            </a:extLst>
          </p:cNvPr>
          <p:cNvSpPr txBox="1"/>
          <p:nvPr/>
        </p:nvSpPr>
        <p:spPr>
          <a:xfrm>
            <a:off x="1668289" y="2195850"/>
            <a:ext cx="3874417" cy="646331"/>
          </a:xfrm>
          <a:prstGeom prst="rect">
            <a:avLst/>
          </a:prstGeom>
          <a:noFill/>
        </p:spPr>
        <p:txBody>
          <a:bodyPr wrap="square" rtlCol="0">
            <a:spAutoFit/>
          </a:bodyPr>
          <a:lstStyle/>
          <a:p>
            <a:r>
              <a:rPr lang="en-US" sz="3600" dirty="0">
                <a:solidFill>
                  <a:schemeClr val="tx2"/>
                </a:solidFill>
                <a:latin typeface="Roboto Black" panose="02000000000000000000" pitchFamily="2" charset="0"/>
                <a:ea typeface="Roboto Black" panose="02000000000000000000" pitchFamily="2" charset="0"/>
              </a:rPr>
              <a:t>Ethical Obligation</a:t>
            </a:r>
          </a:p>
        </p:txBody>
      </p:sp>
      <p:sp>
        <p:nvSpPr>
          <p:cNvPr id="3" name="TextBox 2">
            <a:extLst>
              <a:ext uri="{FF2B5EF4-FFF2-40B4-BE49-F238E27FC236}">
                <a16:creationId xmlns:a16="http://schemas.microsoft.com/office/drawing/2014/main" id="{92C2D955-4239-433F-8427-CD3A43D84645}"/>
              </a:ext>
            </a:extLst>
          </p:cNvPr>
          <p:cNvSpPr txBox="1"/>
          <p:nvPr/>
        </p:nvSpPr>
        <p:spPr>
          <a:xfrm>
            <a:off x="1677802" y="964187"/>
            <a:ext cx="2922477" cy="646331"/>
          </a:xfrm>
          <a:prstGeom prst="rect">
            <a:avLst/>
          </a:prstGeom>
          <a:noFill/>
        </p:spPr>
        <p:txBody>
          <a:bodyPr wrap="square" rtlCol="0">
            <a:spAutoFit/>
          </a:bodyPr>
          <a:lstStyle/>
          <a:p>
            <a:r>
              <a:rPr lang="en-US" sz="3600" dirty="0">
                <a:solidFill>
                  <a:schemeClr val="tx2"/>
                </a:solidFill>
                <a:latin typeface="Roboto Black" panose="02000000000000000000" pitchFamily="2" charset="0"/>
                <a:ea typeface="Roboto Black" panose="02000000000000000000" pitchFamily="2" charset="0"/>
              </a:rPr>
              <a:t>Client Data</a:t>
            </a:r>
          </a:p>
        </p:txBody>
      </p:sp>
      <p:sp>
        <p:nvSpPr>
          <p:cNvPr id="4" name="TextBox 3">
            <a:extLst>
              <a:ext uri="{FF2B5EF4-FFF2-40B4-BE49-F238E27FC236}">
                <a16:creationId xmlns:a16="http://schemas.microsoft.com/office/drawing/2014/main" id="{75AFDBD3-09EA-439B-86B0-085CA410C0C4}"/>
              </a:ext>
            </a:extLst>
          </p:cNvPr>
          <p:cNvSpPr txBox="1"/>
          <p:nvPr/>
        </p:nvSpPr>
        <p:spPr>
          <a:xfrm>
            <a:off x="1677802" y="3427513"/>
            <a:ext cx="4572085" cy="646331"/>
          </a:xfrm>
          <a:prstGeom prst="rect">
            <a:avLst/>
          </a:prstGeom>
          <a:noFill/>
        </p:spPr>
        <p:txBody>
          <a:bodyPr wrap="none" rtlCol="0">
            <a:spAutoFit/>
          </a:bodyPr>
          <a:lstStyle/>
          <a:p>
            <a:r>
              <a:rPr lang="en-US" sz="3600" dirty="0">
                <a:solidFill>
                  <a:schemeClr val="tx2"/>
                </a:solidFill>
                <a:latin typeface="Roboto Black" panose="02000000000000000000" pitchFamily="2" charset="0"/>
                <a:ea typeface="Roboto Black" panose="02000000000000000000" pitchFamily="2" charset="0"/>
              </a:rPr>
              <a:t>U.S. Border Crossing</a:t>
            </a:r>
          </a:p>
        </p:txBody>
      </p:sp>
      <p:sp>
        <p:nvSpPr>
          <p:cNvPr id="5" name="TextBox 4">
            <a:extLst>
              <a:ext uri="{FF2B5EF4-FFF2-40B4-BE49-F238E27FC236}">
                <a16:creationId xmlns:a16="http://schemas.microsoft.com/office/drawing/2014/main" id="{28023C29-C28C-4059-B3E4-79FD90D52C2E}"/>
              </a:ext>
            </a:extLst>
          </p:cNvPr>
          <p:cNvSpPr txBox="1"/>
          <p:nvPr/>
        </p:nvSpPr>
        <p:spPr>
          <a:xfrm>
            <a:off x="1668289" y="4659176"/>
            <a:ext cx="4134465" cy="646331"/>
          </a:xfrm>
          <a:prstGeom prst="rect">
            <a:avLst/>
          </a:prstGeom>
          <a:noFill/>
        </p:spPr>
        <p:txBody>
          <a:bodyPr wrap="none" rtlCol="0">
            <a:spAutoFit/>
          </a:bodyPr>
          <a:lstStyle/>
          <a:p>
            <a:r>
              <a:rPr lang="en-US" sz="3600" dirty="0">
                <a:solidFill>
                  <a:schemeClr val="tx2"/>
                </a:solidFill>
                <a:latin typeface="Roboto Black" panose="02000000000000000000" pitchFamily="2" charset="0"/>
                <a:ea typeface="Roboto Black" panose="02000000000000000000" pitchFamily="2" charset="0"/>
              </a:rPr>
              <a:t>Practical Solutions</a:t>
            </a:r>
          </a:p>
        </p:txBody>
      </p:sp>
      <p:sp>
        <p:nvSpPr>
          <p:cNvPr id="8" name="Rectangle 7">
            <a:extLst>
              <a:ext uri="{FF2B5EF4-FFF2-40B4-BE49-F238E27FC236}">
                <a16:creationId xmlns:a16="http://schemas.microsoft.com/office/drawing/2014/main" id="{E67FD46F-A214-4C2E-8BDF-9CAA1F5C4243}"/>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descr="Lock">
            <a:extLst>
              <a:ext uri="{FF2B5EF4-FFF2-40B4-BE49-F238E27FC236}">
                <a16:creationId xmlns:a16="http://schemas.microsoft.com/office/drawing/2014/main" id="{A8DC8854-2E21-462C-A2F7-A2C8147F254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98941" y="1610518"/>
            <a:ext cx="2064471" cy="2064471"/>
          </a:xfrm>
          <a:prstGeom prst="rect">
            <a:avLst/>
          </a:prstGeom>
        </p:spPr>
      </p:pic>
    </p:spTree>
    <p:extLst>
      <p:ext uri="{BB962C8B-B14F-4D97-AF65-F5344CB8AC3E}">
        <p14:creationId xmlns:p14="http://schemas.microsoft.com/office/powerpoint/2010/main" val="1193572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67264E-928C-4F69-8418-AE4A109C3FEE}"/>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7E6A7DE-8FB7-4454-809F-85E01D8B2393}"/>
              </a:ext>
            </a:extLst>
          </p:cNvPr>
          <p:cNvSpPr txBox="1"/>
          <p:nvPr/>
        </p:nvSpPr>
        <p:spPr>
          <a:xfrm>
            <a:off x="1703724" y="334536"/>
            <a:ext cx="5057795"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U.S. Border Crossing</a:t>
            </a:r>
          </a:p>
        </p:txBody>
      </p:sp>
      <p:sp>
        <p:nvSpPr>
          <p:cNvPr id="4" name="TextBox 3">
            <a:extLst>
              <a:ext uri="{FF2B5EF4-FFF2-40B4-BE49-F238E27FC236}">
                <a16:creationId xmlns:a16="http://schemas.microsoft.com/office/drawing/2014/main" id="{8C6BDFEC-D2EE-40FC-B5F1-65818E022124}"/>
              </a:ext>
            </a:extLst>
          </p:cNvPr>
          <p:cNvSpPr txBox="1"/>
          <p:nvPr/>
        </p:nvSpPr>
        <p:spPr>
          <a:xfrm>
            <a:off x="880947" y="2791968"/>
            <a:ext cx="3879588"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Inform each affected client</a:t>
            </a:r>
          </a:p>
        </p:txBody>
      </p:sp>
      <p:sp>
        <p:nvSpPr>
          <p:cNvPr id="5" name="TextBox 4">
            <a:extLst>
              <a:ext uri="{FF2B5EF4-FFF2-40B4-BE49-F238E27FC236}">
                <a16:creationId xmlns:a16="http://schemas.microsoft.com/office/drawing/2014/main" id="{1ADCB00F-F6DE-40B0-8161-A23583832E5D}"/>
              </a:ext>
            </a:extLst>
          </p:cNvPr>
          <p:cNvSpPr txBox="1"/>
          <p:nvPr/>
        </p:nvSpPr>
        <p:spPr>
          <a:xfrm>
            <a:off x="880947" y="3450180"/>
            <a:ext cx="3289683"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Wait for Bar Complaint</a:t>
            </a:r>
          </a:p>
        </p:txBody>
      </p:sp>
      <p:sp>
        <p:nvSpPr>
          <p:cNvPr id="8" name="TextBox 7">
            <a:extLst>
              <a:ext uri="{FF2B5EF4-FFF2-40B4-BE49-F238E27FC236}">
                <a16:creationId xmlns:a16="http://schemas.microsoft.com/office/drawing/2014/main" id="{4F2E37DD-1104-448B-BC6E-D4D8C7761E08}"/>
              </a:ext>
            </a:extLst>
          </p:cNvPr>
          <p:cNvSpPr txBox="1"/>
          <p:nvPr/>
        </p:nvSpPr>
        <p:spPr>
          <a:xfrm>
            <a:off x="1275608" y="1238969"/>
            <a:ext cx="5914025" cy="954107"/>
          </a:xfrm>
          <a:prstGeom prst="rect">
            <a:avLst/>
          </a:prstGeom>
          <a:noFill/>
        </p:spPr>
        <p:txBody>
          <a:bodyPr wrap="square" rtlCol="0">
            <a:spAutoFit/>
          </a:bodyPr>
          <a:lstStyle/>
          <a:p>
            <a:pPr algn="ctr"/>
            <a:r>
              <a:rPr lang="en-US" sz="2800" dirty="0">
                <a:solidFill>
                  <a:schemeClr val="tx2"/>
                </a:solidFill>
                <a:latin typeface="Roboto Black" panose="02000000000000000000" pitchFamily="2" charset="0"/>
                <a:ea typeface="Roboto Black" panose="02000000000000000000" pitchFamily="2" charset="0"/>
              </a:rPr>
              <a:t>What if your client data is compromised?</a:t>
            </a:r>
          </a:p>
        </p:txBody>
      </p:sp>
      <p:pic>
        <p:nvPicPr>
          <p:cNvPr id="9" name="Graphic 8" descr="Lock">
            <a:extLst>
              <a:ext uri="{FF2B5EF4-FFF2-40B4-BE49-F238E27FC236}">
                <a16:creationId xmlns:a16="http://schemas.microsoft.com/office/drawing/2014/main" id="{144B7370-A20A-4671-87F8-B89D77C5C0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98941" y="1610518"/>
            <a:ext cx="2064471" cy="2064471"/>
          </a:xfrm>
          <a:prstGeom prst="rect">
            <a:avLst/>
          </a:prstGeom>
        </p:spPr>
      </p:pic>
    </p:spTree>
    <p:extLst>
      <p:ext uri="{BB962C8B-B14F-4D97-AF65-F5344CB8AC3E}">
        <p14:creationId xmlns:p14="http://schemas.microsoft.com/office/powerpoint/2010/main" val="2260473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E1CDCC0-D8B6-4A75-95FE-F0F63D3E4E09}"/>
              </a:ext>
            </a:extLst>
          </p:cNvPr>
          <p:cNvSpPr txBox="1"/>
          <p:nvPr/>
        </p:nvSpPr>
        <p:spPr>
          <a:xfrm>
            <a:off x="1677802" y="964187"/>
            <a:ext cx="3874417" cy="646331"/>
          </a:xfrm>
          <a:prstGeom prst="rect">
            <a:avLst/>
          </a:prstGeom>
          <a:noFill/>
        </p:spPr>
        <p:txBody>
          <a:bodyPr wrap="square" rtlCol="0">
            <a:spAutoFit/>
          </a:bodyPr>
          <a:lstStyle/>
          <a:p>
            <a:r>
              <a:rPr lang="en-US" sz="3600" dirty="0">
                <a:solidFill>
                  <a:schemeClr val="bg2"/>
                </a:solidFill>
                <a:latin typeface="Roboto Black" panose="02000000000000000000" pitchFamily="2" charset="0"/>
                <a:ea typeface="Roboto Black" panose="02000000000000000000" pitchFamily="2" charset="0"/>
              </a:rPr>
              <a:t>Ethical Obligation</a:t>
            </a:r>
          </a:p>
        </p:txBody>
      </p:sp>
      <p:sp>
        <p:nvSpPr>
          <p:cNvPr id="3" name="TextBox 2">
            <a:extLst>
              <a:ext uri="{FF2B5EF4-FFF2-40B4-BE49-F238E27FC236}">
                <a16:creationId xmlns:a16="http://schemas.microsoft.com/office/drawing/2014/main" id="{92C2D955-4239-433F-8427-CD3A43D84645}"/>
              </a:ext>
            </a:extLst>
          </p:cNvPr>
          <p:cNvSpPr txBox="1"/>
          <p:nvPr/>
        </p:nvSpPr>
        <p:spPr>
          <a:xfrm>
            <a:off x="1677802" y="2195850"/>
            <a:ext cx="2922477" cy="646331"/>
          </a:xfrm>
          <a:prstGeom prst="rect">
            <a:avLst/>
          </a:prstGeom>
          <a:noFill/>
        </p:spPr>
        <p:txBody>
          <a:bodyPr wrap="square" rtlCol="0">
            <a:spAutoFit/>
          </a:bodyPr>
          <a:lstStyle/>
          <a:p>
            <a:r>
              <a:rPr lang="en-US" sz="3600" dirty="0">
                <a:solidFill>
                  <a:schemeClr val="bg2"/>
                </a:solidFill>
                <a:latin typeface="Roboto Black" panose="02000000000000000000" pitchFamily="2" charset="0"/>
                <a:ea typeface="Roboto Black" panose="02000000000000000000" pitchFamily="2" charset="0"/>
              </a:rPr>
              <a:t>Client Data</a:t>
            </a:r>
          </a:p>
        </p:txBody>
      </p:sp>
      <p:sp>
        <p:nvSpPr>
          <p:cNvPr id="4" name="TextBox 3">
            <a:extLst>
              <a:ext uri="{FF2B5EF4-FFF2-40B4-BE49-F238E27FC236}">
                <a16:creationId xmlns:a16="http://schemas.microsoft.com/office/drawing/2014/main" id="{75AFDBD3-09EA-439B-86B0-085CA410C0C4}"/>
              </a:ext>
            </a:extLst>
          </p:cNvPr>
          <p:cNvSpPr txBox="1"/>
          <p:nvPr/>
        </p:nvSpPr>
        <p:spPr>
          <a:xfrm>
            <a:off x="1677802" y="3427513"/>
            <a:ext cx="4572085" cy="646331"/>
          </a:xfrm>
          <a:prstGeom prst="rect">
            <a:avLst/>
          </a:prstGeom>
          <a:noFill/>
        </p:spPr>
        <p:txBody>
          <a:bodyPr wrap="none" rtlCol="0">
            <a:spAutoFit/>
          </a:bodyPr>
          <a:lstStyle/>
          <a:p>
            <a:r>
              <a:rPr lang="en-US" sz="3600" dirty="0">
                <a:solidFill>
                  <a:schemeClr val="bg2"/>
                </a:solidFill>
                <a:latin typeface="Roboto Black" panose="02000000000000000000" pitchFamily="2" charset="0"/>
                <a:ea typeface="Roboto Black" panose="02000000000000000000" pitchFamily="2" charset="0"/>
              </a:rPr>
              <a:t>U.S. Border Crossing</a:t>
            </a:r>
          </a:p>
        </p:txBody>
      </p:sp>
      <p:sp>
        <p:nvSpPr>
          <p:cNvPr id="5" name="TextBox 4">
            <a:extLst>
              <a:ext uri="{FF2B5EF4-FFF2-40B4-BE49-F238E27FC236}">
                <a16:creationId xmlns:a16="http://schemas.microsoft.com/office/drawing/2014/main" id="{28023C29-C28C-4059-B3E4-79FD90D52C2E}"/>
              </a:ext>
            </a:extLst>
          </p:cNvPr>
          <p:cNvSpPr txBox="1"/>
          <p:nvPr/>
        </p:nvSpPr>
        <p:spPr>
          <a:xfrm>
            <a:off x="1677802" y="4659176"/>
            <a:ext cx="4134465" cy="646331"/>
          </a:xfrm>
          <a:prstGeom prst="rect">
            <a:avLst/>
          </a:prstGeom>
          <a:noFill/>
        </p:spPr>
        <p:txBody>
          <a:bodyPr wrap="none" rtlCol="0">
            <a:spAutoFit/>
          </a:bodyPr>
          <a:lstStyle/>
          <a:p>
            <a:r>
              <a:rPr lang="en-US" sz="3600" dirty="0">
                <a:solidFill>
                  <a:schemeClr val="tx2"/>
                </a:solidFill>
                <a:latin typeface="Roboto Black" panose="02000000000000000000" pitchFamily="2" charset="0"/>
                <a:ea typeface="Roboto Black" panose="02000000000000000000" pitchFamily="2" charset="0"/>
              </a:rPr>
              <a:t>Practical Solutions</a:t>
            </a:r>
          </a:p>
        </p:txBody>
      </p:sp>
      <p:sp>
        <p:nvSpPr>
          <p:cNvPr id="8" name="Rectangle 7">
            <a:extLst>
              <a:ext uri="{FF2B5EF4-FFF2-40B4-BE49-F238E27FC236}">
                <a16:creationId xmlns:a16="http://schemas.microsoft.com/office/drawing/2014/main" id="{E67FD46F-A214-4C2E-8BDF-9CAA1F5C4243}"/>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CD45B4FA-4455-4060-BCCD-83A73C989E71}"/>
              </a:ext>
            </a:extLst>
          </p:cNvPr>
          <p:cNvSpPr txBox="1"/>
          <p:nvPr/>
        </p:nvSpPr>
        <p:spPr>
          <a:xfrm>
            <a:off x="8966938" y="440967"/>
            <a:ext cx="2367956"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Helpful Tools</a:t>
            </a:r>
          </a:p>
        </p:txBody>
      </p:sp>
      <p:sp>
        <p:nvSpPr>
          <p:cNvPr id="24" name="TextBox 23">
            <a:extLst>
              <a:ext uri="{FF2B5EF4-FFF2-40B4-BE49-F238E27FC236}">
                <a16:creationId xmlns:a16="http://schemas.microsoft.com/office/drawing/2014/main" id="{85A2AA3C-A862-4560-838B-48AC029BEFEB}"/>
              </a:ext>
            </a:extLst>
          </p:cNvPr>
          <p:cNvSpPr txBox="1"/>
          <p:nvPr/>
        </p:nvSpPr>
        <p:spPr>
          <a:xfrm>
            <a:off x="8407122" y="3407924"/>
            <a:ext cx="2324675"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Cleaning Tools</a:t>
            </a:r>
          </a:p>
        </p:txBody>
      </p:sp>
      <p:sp>
        <p:nvSpPr>
          <p:cNvPr id="25" name="TextBox 24">
            <a:extLst>
              <a:ext uri="{FF2B5EF4-FFF2-40B4-BE49-F238E27FC236}">
                <a16:creationId xmlns:a16="http://schemas.microsoft.com/office/drawing/2014/main" id="{BE797076-EB95-4BF8-A6C6-86B3FD44744A}"/>
              </a:ext>
            </a:extLst>
          </p:cNvPr>
          <p:cNvSpPr txBox="1"/>
          <p:nvPr/>
        </p:nvSpPr>
        <p:spPr>
          <a:xfrm>
            <a:off x="8407123" y="1092140"/>
            <a:ext cx="2584362"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Encryption Tools</a:t>
            </a:r>
          </a:p>
        </p:txBody>
      </p:sp>
      <p:sp>
        <p:nvSpPr>
          <p:cNvPr id="26" name="TextBox 25">
            <a:extLst>
              <a:ext uri="{FF2B5EF4-FFF2-40B4-BE49-F238E27FC236}">
                <a16:creationId xmlns:a16="http://schemas.microsoft.com/office/drawing/2014/main" id="{D6EE9F68-ABC1-4FC5-A832-D01AA3FB7E7C}"/>
              </a:ext>
            </a:extLst>
          </p:cNvPr>
          <p:cNvSpPr txBox="1"/>
          <p:nvPr/>
        </p:nvSpPr>
        <p:spPr>
          <a:xfrm>
            <a:off x="8407123" y="1864068"/>
            <a:ext cx="957313"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VPNs</a:t>
            </a:r>
          </a:p>
        </p:txBody>
      </p:sp>
      <p:sp>
        <p:nvSpPr>
          <p:cNvPr id="27" name="TextBox 26">
            <a:extLst>
              <a:ext uri="{FF2B5EF4-FFF2-40B4-BE49-F238E27FC236}">
                <a16:creationId xmlns:a16="http://schemas.microsoft.com/office/drawing/2014/main" id="{2346EEED-CF23-45A0-AB74-52319A9819C3}"/>
              </a:ext>
            </a:extLst>
          </p:cNvPr>
          <p:cNvSpPr txBox="1"/>
          <p:nvPr/>
        </p:nvSpPr>
        <p:spPr>
          <a:xfrm>
            <a:off x="8407122" y="2635996"/>
            <a:ext cx="2079415"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Remote Filing</a:t>
            </a:r>
          </a:p>
        </p:txBody>
      </p:sp>
      <p:sp>
        <p:nvSpPr>
          <p:cNvPr id="28" name="TextBox 27">
            <a:extLst>
              <a:ext uri="{FF2B5EF4-FFF2-40B4-BE49-F238E27FC236}">
                <a16:creationId xmlns:a16="http://schemas.microsoft.com/office/drawing/2014/main" id="{C8D64291-AFCA-4855-B963-08BB0E2B44D5}"/>
              </a:ext>
            </a:extLst>
          </p:cNvPr>
          <p:cNvSpPr txBox="1"/>
          <p:nvPr/>
        </p:nvSpPr>
        <p:spPr>
          <a:xfrm>
            <a:off x="8407122" y="4179852"/>
            <a:ext cx="1830950"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Secure Text</a:t>
            </a:r>
          </a:p>
        </p:txBody>
      </p:sp>
      <p:sp>
        <p:nvSpPr>
          <p:cNvPr id="29" name="TextBox 28">
            <a:extLst>
              <a:ext uri="{FF2B5EF4-FFF2-40B4-BE49-F238E27FC236}">
                <a16:creationId xmlns:a16="http://schemas.microsoft.com/office/drawing/2014/main" id="{8D47457B-9AC1-4592-A652-02DB346883A6}"/>
              </a:ext>
            </a:extLst>
          </p:cNvPr>
          <p:cNvSpPr txBox="1"/>
          <p:nvPr/>
        </p:nvSpPr>
        <p:spPr>
          <a:xfrm>
            <a:off x="8407122" y="4950358"/>
            <a:ext cx="2882520"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Alternatives to Text</a:t>
            </a:r>
          </a:p>
        </p:txBody>
      </p:sp>
    </p:spTree>
    <p:extLst>
      <p:ext uri="{BB962C8B-B14F-4D97-AF65-F5344CB8AC3E}">
        <p14:creationId xmlns:p14="http://schemas.microsoft.com/office/powerpoint/2010/main" val="2966133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6337DF-9C76-4BBA-B0EC-078929B8F276}"/>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C37B2AA9-1BE9-4861-AFFA-EA57A5974035}"/>
              </a:ext>
            </a:extLst>
          </p:cNvPr>
          <p:cNvSpPr txBox="1"/>
          <p:nvPr/>
        </p:nvSpPr>
        <p:spPr>
          <a:xfrm>
            <a:off x="1822274" y="398775"/>
            <a:ext cx="4572085"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Practical Solutions</a:t>
            </a:r>
          </a:p>
        </p:txBody>
      </p:sp>
      <p:sp>
        <p:nvSpPr>
          <p:cNvPr id="10" name="TextBox 9">
            <a:extLst>
              <a:ext uri="{FF2B5EF4-FFF2-40B4-BE49-F238E27FC236}">
                <a16:creationId xmlns:a16="http://schemas.microsoft.com/office/drawing/2014/main" id="{6FE44F81-762E-46F4-8B9D-B50856C2C4D2}"/>
              </a:ext>
            </a:extLst>
          </p:cNvPr>
          <p:cNvSpPr txBox="1"/>
          <p:nvPr/>
        </p:nvSpPr>
        <p:spPr>
          <a:xfrm>
            <a:off x="1373004" y="1106661"/>
            <a:ext cx="5470624" cy="461665"/>
          </a:xfrm>
          <a:prstGeom prst="rect">
            <a:avLst/>
          </a:prstGeom>
          <a:noFill/>
        </p:spPr>
        <p:txBody>
          <a:bodyPr wrap="square" rtlCol="0">
            <a:spAutoFit/>
          </a:bodyPr>
          <a:lstStyle/>
          <a:p>
            <a:r>
              <a:rPr lang="en-US" sz="2400" dirty="0">
                <a:solidFill>
                  <a:schemeClr val="tx2"/>
                </a:solidFill>
                <a:latin typeface="Roboto" panose="02000000000000000000" pitchFamily="2" charset="0"/>
                <a:ea typeface="Roboto" panose="02000000000000000000" pitchFamily="2" charset="0"/>
              </a:rPr>
              <a:t>What can we do to protect our clients?</a:t>
            </a:r>
          </a:p>
        </p:txBody>
      </p:sp>
      <p:sp>
        <p:nvSpPr>
          <p:cNvPr id="12" name="TextBox 11">
            <a:extLst>
              <a:ext uri="{FF2B5EF4-FFF2-40B4-BE49-F238E27FC236}">
                <a16:creationId xmlns:a16="http://schemas.microsoft.com/office/drawing/2014/main" id="{6F3BC9B8-DC3B-43E5-BF84-B6BE360DA2DE}"/>
              </a:ext>
            </a:extLst>
          </p:cNvPr>
          <p:cNvSpPr txBox="1"/>
          <p:nvPr/>
        </p:nvSpPr>
        <p:spPr>
          <a:xfrm>
            <a:off x="8966938" y="440967"/>
            <a:ext cx="2367956"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Helpful Tools</a:t>
            </a:r>
          </a:p>
        </p:txBody>
      </p:sp>
      <p:sp>
        <p:nvSpPr>
          <p:cNvPr id="4" name="TextBox 3">
            <a:extLst>
              <a:ext uri="{FF2B5EF4-FFF2-40B4-BE49-F238E27FC236}">
                <a16:creationId xmlns:a16="http://schemas.microsoft.com/office/drawing/2014/main" id="{BEB565D4-8880-4227-BB64-F93DDF2A4B65}"/>
              </a:ext>
            </a:extLst>
          </p:cNvPr>
          <p:cNvSpPr txBox="1"/>
          <p:nvPr/>
        </p:nvSpPr>
        <p:spPr>
          <a:xfrm>
            <a:off x="1042957" y="2238739"/>
            <a:ext cx="4943982"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Limit Access to Machine or Device</a:t>
            </a:r>
          </a:p>
        </p:txBody>
      </p:sp>
      <p:sp>
        <p:nvSpPr>
          <p:cNvPr id="13" name="TextBox 12">
            <a:extLst>
              <a:ext uri="{FF2B5EF4-FFF2-40B4-BE49-F238E27FC236}">
                <a16:creationId xmlns:a16="http://schemas.microsoft.com/office/drawing/2014/main" id="{8260C9F9-0910-4C1B-AB78-06D50421C989}"/>
              </a:ext>
            </a:extLst>
          </p:cNvPr>
          <p:cNvSpPr txBox="1"/>
          <p:nvPr/>
        </p:nvSpPr>
        <p:spPr>
          <a:xfrm>
            <a:off x="1042957" y="4729603"/>
            <a:ext cx="6282489"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Limit the Amount of Information on a Device</a:t>
            </a:r>
          </a:p>
        </p:txBody>
      </p:sp>
      <p:sp>
        <p:nvSpPr>
          <p:cNvPr id="16" name="TextBox 15">
            <a:extLst>
              <a:ext uri="{FF2B5EF4-FFF2-40B4-BE49-F238E27FC236}">
                <a16:creationId xmlns:a16="http://schemas.microsoft.com/office/drawing/2014/main" id="{A28A6B7A-C72A-42CE-9326-7E79E93940B2}"/>
              </a:ext>
            </a:extLst>
          </p:cNvPr>
          <p:cNvSpPr txBox="1"/>
          <p:nvPr/>
        </p:nvSpPr>
        <p:spPr>
          <a:xfrm>
            <a:off x="8407122" y="3407924"/>
            <a:ext cx="2324675"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Cleaning Tools</a:t>
            </a:r>
          </a:p>
        </p:txBody>
      </p:sp>
      <p:sp>
        <p:nvSpPr>
          <p:cNvPr id="17" name="TextBox 16">
            <a:extLst>
              <a:ext uri="{FF2B5EF4-FFF2-40B4-BE49-F238E27FC236}">
                <a16:creationId xmlns:a16="http://schemas.microsoft.com/office/drawing/2014/main" id="{C0AD4E88-81A6-4AB1-9507-AA3670703BD3}"/>
              </a:ext>
            </a:extLst>
          </p:cNvPr>
          <p:cNvSpPr txBox="1"/>
          <p:nvPr/>
        </p:nvSpPr>
        <p:spPr>
          <a:xfrm>
            <a:off x="8407123" y="1092140"/>
            <a:ext cx="2584362"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Encryption Tools</a:t>
            </a:r>
          </a:p>
        </p:txBody>
      </p:sp>
      <p:sp>
        <p:nvSpPr>
          <p:cNvPr id="24" name="TextBox 23">
            <a:extLst>
              <a:ext uri="{FF2B5EF4-FFF2-40B4-BE49-F238E27FC236}">
                <a16:creationId xmlns:a16="http://schemas.microsoft.com/office/drawing/2014/main" id="{40567661-2AEC-49F5-B404-2D80E60D683F}"/>
              </a:ext>
            </a:extLst>
          </p:cNvPr>
          <p:cNvSpPr txBox="1"/>
          <p:nvPr/>
        </p:nvSpPr>
        <p:spPr>
          <a:xfrm>
            <a:off x="8407123" y="1864068"/>
            <a:ext cx="957313"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VPNs</a:t>
            </a:r>
          </a:p>
        </p:txBody>
      </p:sp>
      <p:sp>
        <p:nvSpPr>
          <p:cNvPr id="32" name="TextBox 31">
            <a:extLst>
              <a:ext uri="{FF2B5EF4-FFF2-40B4-BE49-F238E27FC236}">
                <a16:creationId xmlns:a16="http://schemas.microsoft.com/office/drawing/2014/main" id="{550DB98F-5EAA-49CE-B90F-A2B329ADC1A5}"/>
              </a:ext>
            </a:extLst>
          </p:cNvPr>
          <p:cNvSpPr txBox="1"/>
          <p:nvPr/>
        </p:nvSpPr>
        <p:spPr>
          <a:xfrm>
            <a:off x="1043214" y="3474009"/>
            <a:ext cx="6130204"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Limit Access to Specific File or Information</a:t>
            </a:r>
          </a:p>
        </p:txBody>
      </p:sp>
      <p:sp>
        <p:nvSpPr>
          <p:cNvPr id="37" name="Oval 36">
            <a:extLst>
              <a:ext uri="{FF2B5EF4-FFF2-40B4-BE49-F238E27FC236}">
                <a16:creationId xmlns:a16="http://schemas.microsoft.com/office/drawing/2014/main" id="{1D251420-2249-4A3C-841C-693A42432AC4}"/>
              </a:ext>
            </a:extLst>
          </p:cNvPr>
          <p:cNvSpPr/>
          <p:nvPr/>
        </p:nvSpPr>
        <p:spPr>
          <a:xfrm>
            <a:off x="514887" y="4709449"/>
            <a:ext cx="481819" cy="481819"/>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512">
            <a:extLst>
              <a:ext uri="{FF2B5EF4-FFF2-40B4-BE49-F238E27FC236}">
                <a16:creationId xmlns:a16="http://schemas.microsoft.com/office/drawing/2014/main" id="{F20F17C1-FF01-4EF7-8DE9-38B2B44B8128}"/>
              </a:ext>
            </a:extLst>
          </p:cNvPr>
          <p:cNvSpPr>
            <a:spLocks noEditPoints="1"/>
          </p:cNvSpPr>
          <p:nvPr/>
        </p:nvSpPr>
        <p:spPr bwMode="auto">
          <a:xfrm>
            <a:off x="619859" y="4805311"/>
            <a:ext cx="289803" cy="272163"/>
          </a:xfrm>
          <a:custGeom>
            <a:avLst/>
            <a:gdLst>
              <a:gd name="T0" fmla="*/ 49 w 190"/>
              <a:gd name="T1" fmla="*/ 27 h 178"/>
              <a:gd name="T2" fmla="*/ 27 w 190"/>
              <a:gd name="T3" fmla="*/ 31 h 178"/>
              <a:gd name="T4" fmla="*/ 44 w 190"/>
              <a:gd name="T5" fmla="*/ 51 h 178"/>
              <a:gd name="T6" fmla="*/ 44 w 190"/>
              <a:gd name="T7" fmla="*/ 42 h 178"/>
              <a:gd name="T8" fmla="*/ 34 w 190"/>
              <a:gd name="T9" fmla="*/ 38 h 178"/>
              <a:gd name="T10" fmla="*/ 41 w 190"/>
              <a:gd name="T11" fmla="*/ 34 h 178"/>
              <a:gd name="T12" fmla="*/ 51 w 190"/>
              <a:gd name="T13" fmla="*/ 41 h 178"/>
              <a:gd name="T14" fmla="*/ 190 w 190"/>
              <a:gd name="T15" fmla="*/ 34 h 178"/>
              <a:gd name="T16" fmla="*/ 164 w 190"/>
              <a:gd name="T17" fmla="*/ 17 h 178"/>
              <a:gd name="T18" fmla="*/ 71 w 190"/>
              <a:gd name="T19" fmla="*/ 65 h 178"/>
              <a:gd name="T20" fmla="*/ 57 w 190"/>
              <a:gd name="T21" fmla="*/ 9 h 178"/>
              <a:gd name="T22" fmla="*/ 20 w 190"/>
              <a:gd name="T23" fmla="*/ 65 h 178"/>
              <a:gd name="T24" fmla="*/ 20 w 190"/>
              <a:gd name="T25" fmla="*/ 112 h 178"/>
              <a:gd name="T26" fmla="*/ 57 w 190"/>
              <a:gd name="T27" fmla="*/ 169 h 178"/>
              <a:gd name="T28" fmla="*/ 71 w 190"/>
              <a:gd name="T29" fmla="*/ 113 h 178"/>
              <a:gd name="T30" fmla="*/ 164 w 190"/>
              <a:gd name="T31" fmla="*/ 160 h 178"/>
              <a:gd name="T32" fmla="*/ 190 w 190"/>
              <a:gd name="T33" fmla="*/ 144 h 178"/>
              <a:gd name="T34" fmla="*/ 190 w 190"/>
              <a:gd name="T35" fmla="*/ 34 h 178"/>
              <a:gd name="T36" fmla="*/ 53 w 190"/>
              <a:gd name="T37" fmla="*/ 16 h 178"/>
              <a:gd name="T38" fmla="*/ 26 w 190"/>
              <a:gd name="T39" fmla="*/ 59 h 178"/>
              <a:gd name="T40" fmla="*/ 44 w 190"/>
              <a:gd name="T41" fmla="*/ 72 h 178"/>
              <a:gd name="T42" fmla="*/ 72 w 190"/>
              <a:gd name="T43" fmla="*/ 76 h 178"/>
              <a:gd name="T44" fmla="*/ 44 w 190"/>
              <a:gd name="T45" fmla="*/ 72 h 178"/>
              <a:gd name="T46" fmla="*/ 16 w 190"/>
              <a:gd name="T47" fmla="*/ 152 h 178"/>
              <a:gd name="T48" fmla="*/ 69 w 190"/>
              <a:gd name="T49" fmla="*/ 124 h 178"/>
              <a:gd name="T50" fmla="*/ 63 w 190"/>
              <a:gd name="T51" fmla="*/ 108 h 178"/>
              <a:gd name="T52" fmla="*/ 164 w 190"/>
              <a:gd name="T53" fmla="*/ 25 h 178"/>
              <a:gd name="T54" fmla="*/ 63 w 190"/>
              <a:gd name="T55" fmla="*/ 108 h 178"/>
              <a:gd name="T56" fmla="*/ 164 w 190"/>
              <a:gd name="T57" fmla="*/ 152 h 178"/>
              <a:gd name="T58" fmla="*/ 100 w 190"/>
              <a:gd name="T59" fmla="*/ 94 h 178"/>
              <a:gd name="T60" fmla="*/ 80 w 190"/>
              <a:gd name="T61" fmla="*/ 84 h 178"/>
              <a:gd name="T62" fmla="*/ 80 w 190"/>
              <a:gd name="T63" fmla="*/ 93 h 178"/>
              <a:gd name="T64" fmla="*/ 80 w 190"/>
              <a:gd name="T65" fmla="*/ 84 h 178"/>
              <a:gd name="T66" fmla="*/ 33 w 190"/>
              <a:gd name="T67" fmla="*/ 129 h 178"/>
              <a:gd name="T68" fmla="*/ 41 w 190"/>
              <a:gd name="T69" fmla="*/ 152 h 178"/>
              <a:gd name="T70" fmla="*/ 58 w 190"/>
              <a:gd name="T71" fmla="*/ 132 h 178"/>
              <a:gd name="T72" fmla="*/ 45 w 190"/>
              <a:gd name="T73" fmla="*/ 143 h 178"/>
              <a:gd name="T74" fmla="*/ 34 w 190"/>
              <a:gd name="T75" fmla="*/ 141 h 178"/>
              <a:gd name="T76" fmla="*/ 37 w 190"/>
              <a:gd name="T77" fmla="*/ 137 h 178"/>
              <a:gd name="T78" fmla="*/ 51 w 190"/>
              <a:gd name="T79" fmla="*/ 137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0" h="178">
                <a:moveTo>
                  <a:pt x="58" y="45"/>
                </a:moveTo>
                <a:cubicBezTo>
                  <a:pt x="62" y="40"/>
                  <a:pt x="56" y="30"/>
                  <a:pt x="49" y="27"/>
                </a:cubicBezTo>
                <a:cubicBezTo>
                  <a:pt x="46" y="26"/>
                  <a:pt x="43" y="25"/>
                  <a:pt x="41" y="25"/>
                </a:cubicBezTo>
                <a:cubicBezTo>
                  <a:pt x="35" y="25"/>
                  <a:pt x="30" y="27"/>
                  <a:pt x="27" y="31"/>
                </a:cubicBezTo>
                <a:cubicBezTo>
                  <a:pt x="23" y="37"/>
                  <a:pt x="26" y="45"/>
                  <a:pt x="33" y="48"/>
                </a:cubicBezTo>
                <a:cubicBezTo>
                  <a:pt x="36" y="50"/>
                  <a:pt x="40" y="51"/>
                  <a:pt x="44" y="51"/>
                </a:cubicBezTo>
                <a:cubicBezTo>
                  <a:pt x="49" y="51"/>
                  <a:pt x="55" y="49"/>
                  <a:pt x="58" y="45"/>
                </a:cubicBezTo>
                <a:close/>
                <a:moveTo>
                  <a:pt x="44" y="42"/>
                </a:moveTo>
                <a:cubicBezTo>
                  <a:pt x="41" y="42"/>
                  <a:pt x="38" y="42"/>
                  <a:pt x="37" y="41"/>
                </a:cubicBezTo>
                <a:cubicBezTo>
                  <a:pt x="35" y="40"/>
                  <a:pt x="34" y="39"/>
                  <a:pt x="34" y="38"/>
                </a:cubicBezTo>
                <a:cubicBezTo>
                  <a:pt x="34" y="38"/>
                  <a:pt x="34" y="37"/>
                  <a:pt x="34" y="36"/>
                </a:cubicBezTo>
                <a:cubicBezTo>
                  <a:pt x="35" y="35"/>
                  <a:pt x="38" y="34"/>
                  <a:pt x="41" y="34"/>
                </a:cubicBezTo>
                <a:cubicBezTo>
                  <a:pt x="42" y="34"/>
                  <a:pt x="44" y="34"/>
                  <a:pt x="45" y="35"/>
                </a:cubicBezTo>
                <a:cubicBezTo>
                  <a:pt x="48" y="36"/>
                  <a:pt x="50" y="39"/>
                  <a:pt x="51" y="41"/>
                </a:cubicBezTo>
                <a:cubicBezTo>
                  <a:pt x="50" y="41"/>
                  <a:pt x="48" y="42"/>
                  <a:pt x="44" y="42"/>
                </a:cubicBezTo>
                <a:close/>
                <a:moveTo>
                  <a:pt x="190" y="34"/>
                </a:moveTo>
                <a:cubicBezTo>
                  <a:pt x="190" y="25"/>
                  <a:pt x="174" y="17"/>
                  <a:pt x="164" y="17"/>
                </a:cubicBezTo>
                <a:cubicBezTo>
                  <a:pt x="164" y="17"/>
                  <a:pt x="164" y="17"/>
                  <a:pt x="164" y="17"/>
                </a:cubicBezTo>
                <a:cubicBezTo>
                  <a:pt x="157" y="17"/>
                  <a:pt x="155" y="18"/>
                  <a:pt x="80" y="70"/>
                </a:cubicBezTo>
                <a:cubicBezTo>
                  <a:pt x="71" y="65"/>
                  <a:pt x="71" y="65"/>
                  <a:pt x="71" y="65"/>
                </a:cubicBezTo>
                <a:cubicBezTo>
                  <a:pt x="73" y="63"/>
                  <a:pt x="75" y="61"/>
                  <a:pt x="77" y="58"/>
                </a:cubicBezTo>
                <a:cubicBezTo>
                  <a:pt x="87" y="42"/>
                  <a:pt x="73" y="18"/>
                  <a:pt x="57" y="9"/>
                </a:cubicBezTo>
                <a:cubicBezTo>
                  <a:pt x="40" y="0"/>
                  <a:pt x="18" y="5"/>
                  <a:pt x="9" y="21"/>
                </a:cubicBezTo>
                <a:cubicBezTo>
                  <a:pt x="0" y="36"/>
                  <a:pt x="5" y="55"/>
                  <a:pt x="20" y="65"/>
                </a:cubicBezTo>
                <a:cubicBezTo>
                  <a:pt x="32" y="74"/>
                  <a:pt x="43" y="82"/>
                  <a:pt x="54" y="89"/>
                </a:cubicBezTo>
                <a:cubicBezTo>
                  <a:pt x="43" y="96"/>
                  <a:pt x="32" y="104"/>
                  <a:pt x="20" y="112"/>
                </a:cubicBezTo>
                <a:cubicBezTo>
                  <a:pt x="4" y="122"/>
                  <a:pt x="0" y="141"/>
                  <a:pt x="9" y="156"/>
                </a:cubicBezTo>
                <a:cubicBezTo>
                  <a:pt x="18" y="172"/>
                  <a:pt x="40" y="178"/>
                  <a:pt x="57" y="169"/>
                </a:cubicBezTo>
                <a:cubicBezTo>
                  <a:pt x="73" y="159"/>
                  <a:pt x="87" y="135"/>
                  <a:pt x="77" y="119"/>
                </a:cubicBezTo>
                <a:cubicBezTo>
                  <a:pt x="75" y="117"/>
                  <a:pt x="73" y="115"/>
                  <a:pt x="71" y="113"/>
                </a:cubicBezTo>
                <a:cubicBezTo>
                  <a:pt x="80" y="107"/>
                  <a:pt x="80" y="107"/>
                  <a:pt x="80" y="107"/>
                </a:cubicBezTo>
                <a:cubicBezTo>
                  <a:pt x="155" y="159"/>
                  <a:pt x="157" y="160"/>
                  <a:pt x="164" y="160"/>
                </a:cubicBezTo>
                <a:cubicBezTo>
                  <a:pt x="164" y="160"/>
                  <a:pt x="164" y="160"/>
                  <a:pt x="164" y="160"/>
                </a:cubicBezTo>
                <a:cubicBezTo>
                  <a:pt x="174" y="160"/>
                  <a:pt x="190" y="153"/>
                  <a:pt x="190" y="144"/>
                </a:cubicBezTo>
                <a:cubicBezTo>
                  <a:pt x="107" y="89"/>
                  <a:pt x="107" y="89"/>
                  <a:pt x="107" y="89"/>
                </a:cubicBezTo>
                <a:lnTo>
                  <a:pt x="190" y="34"/>
                </a:lnTo>
                <a:close/>
                <a:moveTo>
                  <a:pt x="16" y="25"/>
                </a:moveTo>
                <a:cubicBezTo>
                  <a:pt x="24" y="13"/>
                  <a:pt x="40" y="9"/>
                  <a:pt x="53" y="16"/>
                </a:cubicBezTo>
                <a:cubicBezTo>
                  <a:pt x="66" y="23"/>
                  <a:pt x="77" y="41"/>
                  <a:pt x="69" y="53"/>
                </a:cubicBezTo>
                <a:cubicBezTo>
                  <a:pt x="62" y="65"/>
                  <a:pt x="39" y="66"/>
                  <a:pt x="26" y="59"/>
                </a:cubicBezTo>
                <a:cubicBezTo>
                  <a:pt x="13" y="52"/>
                  <a:pt x="9" y="37"/>
                  <a:pt x="16" y="25"/>
                </a:cubicBezTo>
                <a:close/>
                <a:moveTo>
                  <a:pt x="44" y="72"/>
                </a:moveTo>
                <a:cubicBezTo>
                  <a:pt x="50" y="72"/>
                  <a:pt x="57" y="71"/>
                  <a:pt x="63" y="69"/>
                </a:cubicBezTo>
                <a:cubicBezTo>
                  <a:pt x="72" y="76"/>
                  <a:pt x="72" y="76"/>
                  <a:pt x="72" y="76"/>
                </a:cubicBezTo>
                <a:cubicBezTo>
                  <a:pt x="69" y="78"/>
                  <a:pt x="65" y="81"/>
                  <a:pt x="61" y="84"/>
                </a:cubicBezTo>
                <a:cubicBezTo>
                  <a:pt x="55" y="80"/>
                  <a:pt x="50" y="76"/>
                  <a:pt x="44" y="72"/>
                </a:cubicBezTo>
                <a:close/>
                <a:moveTo>
                  <a:pt x="53" y="161"/>
                </a:moveTo>
                <a:cubicBezTo>
                  <a:pt x="40" y="168"/>
                  <a:pt x="24" y="164"/>
                  <a:pt x="16" y="152"/>
                </a:cubicBezTo>
                <a:cubicBezTo>
                  <a:pt x="9" y="140"/>
                  <a:pt x="13" y="125"/>
                  <a:pt x="26" y="118"/>
                </a:cubicBezTo>
                <a:cubicBezTo>
                  <a:pt x="39" y="111"/>
                  <a:pt x="62" y="112"/>
                  <a:pt x="69" y="124"/>
                </a:cubicBezTo>
                <a:cubicBezTo>
                  <a:pt x="77" y="136"/>
                  <a:pt x="66" y="154"/>
                  <a:pt x="53" y="161"/>
                </a:cubicBezTo>
                <a:close/>
                <a:moveTo>
                  <a:pt x="63" y="108"/>
                </a:moveTo>
                <a:cubicBezTo>
                  <a:pt x="57" y="106"/>
                  <a:pt x="50" y="105"/>
                  <a:pt x="44" y="105"/>
                </a:cubicBezTo>
                <a:cubicBezTo>
                  <a:pt x="142" y="37"/>
                  <a:pt x="159" y="25"/>
                  <a:pt x="164" y="25"/>
                </a:cubicBezTo>
                <a:cubicBezTo>
                  <a:pt x="164" y="25"/>
                  <a:pt x="171" y="25"/>
                  <a:pt x="179" y="31"/>
                </a:cubicBezTo>
                <a:lnTo>
                  <a:pt x="63" y="108"/>
                </a:lnTo>
                <a:close/>
                <a:moveTo>
                  <a:pt x="179" y="146"/>
                </a:moveTo>
                <a:cubicBezTo>
                  <a:pt x="171" y="153"/>
                  <a:pt x="164" y="152"/>
                  <a:pt x="164" y="152"/>
                </a:cubicBezTo>
                <a:cubicBezTo>
                  <a:pt x="160" y="152"/>
                  <a:pt x="147" y="144"/>
                  <a:pt x="87" y="102"/>
                </a:cubicBezTo>
                <a:cubicBezTo>
                  <a:pt x="100" y="94"/>
                  <a:pt x="100" y="94"/>
                  <a:pt x="100" y="94"/>
                </a:cubicBezTo>
                <a:lnTo>
                  <a:pt x="179" y="146"/>
                </a:lnTo>
                <a:close/>
                <a:moveTo>
                  <a:pt x="80" y="84"/>
                </a:moveTo>
                <a:cubicBezTo>
                  <a:pt x="78" y="84"/>
                  <a:pt x="76" y="86"/>
                  <a:pt x="76" y="89"/>
                </a:cubicBezTo>
                <a:cubicBezTo>
                  <a:pt x="76" y="91"/>
                  <a:pt x="78" y="93"/>
                  <a:pt x="80" y="93"/>
                </a:cubicBezTo>
                <a:cubicBezTo>
                  <a:pt x="82" y="93"/>
                  <a:pt x="84" y="91"/>
                  <a:pt x="84" y="89"/>
                </a:cubicBezTo>
                <a:cubicBezTo>
                  <a:pt x="84" y="86"/>
                  <a:pt x="82" y="84"/>
                  <a:pt x="80" y="84"/>
                </a:cubicBezTo>
                <a:close/>
                <a:moveTo>
                  <a:pt x="44" y="127"/>
                </a:moveTo>
                <a:cubicBezTo>
                  <a:pt x="40" y="127"/>
                  <a:pt x="36" y="127"/>
                  <a:pt x="33" y="129"/>
                </a:cubicBezTo>
                <a:cubicBezTo>
                  <a:pt x="26" y="132"/>
                  <a:pt x="23" y="140"/>
                  <a:pt x="27" y="146"/>
                </a:cubicBezTo>
                <a:cubicBezTo>
                  <a:pt x="30" y="150"/>
                  <a:pt x="35" y="152"/>
                  <a:pt x="41" y="152"/>
                </a:cubicBezTo>
                <a:cubicBezTo>
                  <a:pt x="43" y="152"/>
                  <a:pt x="46" y="152"/>
                  <a:pt x="49" y="150"/>
                </a:cubicBezTo>
                <a:cubicBezTo>
                  <a:pt x="56" y="147"/>
                  <a:pt x="62" y="138"/>
                  <a:pt x="58" y="132"/>
                </a:cubicBezTo>
                <a:cubicBezTo>
                  <a:pt x="55" y="128"/>
                  <a:pt x="49" y="127"/>
                  <a:pt x="44" y="127"/>
                </a:cubicBezTo>
                <a:close/>
                <a:moveTo>
                  <a:pt x="45" y="143"/>
                </a:moveTo>
                <a:cubicBezTo>
                  <a:pt x="44" y="143"/>
                  <a:pt x="42" y="144"/>
                  <a:pt x="41" y="144"/>
                </a:cubicBezTo>
                <a:cubicBezTo>
                  <a:pt x="38" y="144"/>
                  <a:pt x="35" y="143"/>
                  <a:pt x="34" y="141"/>
                </a:cubicBezTo>
                <a:cubicBezTo>
                  <a:pt x="34" y="140"/>
                  <a:pt x="34" y="140"/>
                  <a:pt x="34" y="139"/>
                </a:cubicBezTo>
                <a:cubicBezTo>
                  <a:pt x="34" y="138"/>
                  <a:pt x="35" y="137"/>
                  <a:pt x="37" y="137"/>
                </a:cubicBezTo>
                <a:cubicBezTo>
                  <a:pt x="38" y="136"/>
                  <a:pt x="41" y="135"/>
                  <a:pt x="44" y="135"/>
                </a:cubicBezTo>
                <a:cubicBezTo>
                  <a:pt x="48" y="135"/>
                  <a:pt x="50" y="136"/>
                  <a:pt x="51" y="137"/>
                </a:cubicBezTo>
                <a:cubicBezTo>
                  <a:pt x="50" y="138"/>
                  <a:pt x="48" y="141"/>
                  <a:pt x="45" y="143"/>
                </a:cubicBezTo>
                <a:close/>
              </a:path>
            </a:pathLst>
          </a:custGeom>
          <a:solidFill>
            <a:srgbClr val="FFFFFF"/>
          </a:solidFill>
          <a:ln>
            <a:noFill/>
          </a:ln>
        </p:spPr>
        <p:txBody>
          <a:bodyPr vert="horz" wrap="square" lIns="68580" tIns="34290" rIns="68580" bIns="34290" numCol="1" anchor="t" anchorCtr="0" compatLnSpc="1">
            <a:prstTxWarp prst="textNoShape">
              <a:avLst/>
            </a:prstTxWarp>
          </a:bodyPr>
          <a:lstStyle/>
          <a:p>
            <a:endParaRPr lang="en-US" sz="1350"/>
          </a:p>
        </p:txBody>
      </p:sp>
      <p:grpSp>
        <p:nvGrpSpPr>
          <p:cNvPr id="9" name="Group 8">
            <a:extLst>
              <a:ext uri="{FF2B5EF4-FFF2-40B4-BE49-F238E27FC236}">
                <a16:creationId xmlns:a16="http://schemas.microsoft.com/office/drawing/2014/main" id="{87556339-2382-4A7B-9D60-064E02F08703}"/>
              </a:ext>
            </a:extLst>
          </p:cNvPr>
          <p:cNvGrpSpPr/>
          <p:nvPr/>
        </p:nvGrpSpPr>
        <p:grpSpPr>
          <a:xfrm>
            <a:off x="516483" y="2228663"/>
            <a:ext cx="481819" cy="481819"/>
            <a:chOff x="516483" y="2228663"/>
            <a:chExt cx="481819" cy="481819"/>
          </a:xfrm>
        </p:grpSpPr>
        <p:sp>
          <p:nvSpPr>
            <p:cNvPr id="6" name="Oval 5">
              <a:extLst>
                <a:ext uri="{FF2B5EF4-FFF2-40B4-BE49-F238E27FC236}">
                  <a16:creationId xmlns:a16="http://schemas.microsoft.com/office/drawing/2014/main" id="{9295E6B6-A2A8-4D24-8176-8250AF1EDDE7}"/>
                </a:ext>
              </a:extLst>
            </p:cNvPr>
            <p:cNvSpPr/>
            <p:nvPr/>
          </p:nvSpPr>
          <p:spPr>
            <a:xfrm>
              <a:off x="516483" y="2228663"/>
              <a:ext cx="481819" cy="481819"/>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65">
              <a:extLst>
                <a:ext uri="{FF2B5EF4-FFF2-40B4-BE49-F238E27FC236}">
                  <a16:creationId xmlns:a16="http://schemas.microsoft.com/office/drawing/2014/main" id="{A1D80DA3-12E5-47FB-AFD0-CCFB5C6C8DF4}"/>
                </a:ext>
              </a:extLst>
            </p:cNvPr>
            <p:cNvSpPr>
              <a:spLocks noEditPoints="1"/>
            </p:cNvSpPr>
            <p:nvPr/>
          </p:nvSpPr>
          <p:spPr bwMode="auto">
            <a:xfrm>
              <a:off x="661893" y="2325733"/>
              <a:ext cx="205734" cy="282989"/>
            </a:xfrm>
            <a:custGeom>
              <a:avLst/>
              <a:gdLst>
                <a:gd name="T0" fmla="*/ 67 w 135"/>
                <a:gd name="T1" fmla="*/ 109 h 185"/>
                <a:gd name="T2" fmla="*/ 50 w 135"/>
                <a:gd name="T3" fmla="*/ 126 h 185"/>
                <a:gd name="T4" fmla="*/ 55 w 135"/>
                <a:gd name="T5" fmla="*/ 137 h 185"/>
                <a:gd name="T6" fmla="*/ 54 w 135"/>
                <a:gd name="T7" fmla="*/ 139 h 185"/>
                <a:gd name="T8" fmla="*/ 67 w 135"/>
                <a:gd name="T9" fmla="*/ 151 h 185"/>
                <a:gd name="T10" fmla="*/ 80 w 135"/>
                <a:gd name="T11" fmla="*/ 139 h 185"/>
                <a:gd name="T12" fmla="*/ 80 w 135"/>
                <a:gd name="T13" fmla="*/ 137 h 185"/>
                <a:gd name="T14" fmla="*/ 84 w 135"/>
                <a:gd name="T15" fmla="*/ 126 h 185"/>
                <a:gd name="T16" fmla="*/ 67 w 135"/>
                <a:gd name="T17" fmla="*/ 109 h 185"/>
                <a:gd name="T18" fmla="*/ 71 w 135"/>
                <a:gd name="T19" fmla="*/ 133 h 185"/>
                <a:gd name="T20" fmla="*/ 71 w 135"/>
                <a:gd name="T21" fmla="*/ 139 h 185"/>
                <a:gd name="T22" fmla="*/ 67 w 135"/>
                <a:gd name="T23" fmla="*/ 143 h 185"/>
                <a:gd name="T24" fmla="*/ 63 w 135"/>
                <a:gd name="T25" fmla="*/ 139 h 185"/>
                <a:gd name="T26" fmla="*/ 63 w 135"/>
                <a:gd name="T27" fmla="*/ 133 h 185"/>
                <a:gd name="T28" fmla="*/ 59 w 135"/>
                <a:gd name="T29" fmla="*/ 126 h 185"/>
                <a:gd name="T30" fmla="*/ 67 w 135"/>
                <a:gd name="T31" fmla="*/ 118 h 185"/>
                <a:gd name="T32" fmla="*/ 76 w 135"/>
                <a:gd name="T33" fmla="*/ 126 h 185"/>
                <a:gd name="T34" fmla="*/ 71 w 135"/>
                <a:gd name="T35" fmla="*/ 133 h 185"/>
                <a:gd name="T36" fmla="*/ 118 w 135"/>
                <a:gd name="T37" fmla="*/ 75 h 185"/>
                <a:gd name="T38" fmla="*/ 118 w 135"/>
                <a:gd name="T39" fmla="*/ 50 h 185"/>
                <a:gd name="T40" fmla="*/ 67 w 135"/>
                <a:gd name="T41" fmla="*/ 0 h 185"/>
                <a:gd name="T42" fmla="*/ 16 w 135"/>
                <a:gd name="T43" fmla="*/ 50 h 185"/>
                <a:gd name="T44" fmla="*/ 16 w 135"/>
                <a:gd name="T45" fmla="*/ 75 h 185"/>
                <a:gd name="T46" fmla="*/ 0 w 135"/>
                <a:gd name="T47" fmla="*/ 92 h 185"/>
                <a:gd name="T48" fmla="*/ 0 w 135"/>
                <a:gd name="T49" fmla="*/ 168 h 185"/>
                <a:gd name="T50" fmla="*/ 16 w 135"/>
                <a:gd name="T51" fmla="*/ 185 h 185"/>
                <a:gd name="T52" fmla="*/ 118 w 135"/>
                <a:gd name="T53" fmla="*/ 185 h 185"/>
                <a:gd name="T54" fmla="*/ 135 w 135"/>
                <a:gd name="T55" fmla="*/ 168 h 185"/>
                <a:gd name="T56" fmla="*/ 135 w 135"/>
                <a:gd name="T57" fmla="*/ 92 h 185"/>
                <a:gd name="T58" fmla="*/ 118 w 135"/>
                <a:gd name="T59" fmla="*/ 75 h 185"/>
                <a:gd name="T60" fmla="*/ 25 w 135"/>
                <a:gd name="T61" fmla="*/ 50 h 185"/>
                <a:gd name="T62" fmla="*/ 67 w 135"/>
                <a:gd name="T63" fmla="*/ 8 h 185"/>
                <a:gd name="T64" fmla="*/ 109 w 135"/>
                <a:gd name="T65" fmla="*/ 50 h 185"/>
                <a:gd name="T66" fmla="*/ 109 w 135"/>
                <a:gd name="T67" fmla="*/ 75 h 185"/>
                <a:gd name="T68" fmla="*/ 25 w 135"/>
                <a:gd name="T69" fmla="*/ 75 h 185"/>
                <a:gd name="T70" fmla="*/ 25 w 135"/>
                <a:gd name="T71" fmla="*/ 50 h 185"/>
                <a:gd name="T72" fmla="*/ 126 w 135"/>
                <a:gd name="T73" fmla="*/ 168 h 185"/>
                <a:gd name="T74" fmla="*/ 118 w 135"/>
                <a:gd name="T75" fmla="*/ 177 h 185"/>
                <a:gd name="T76" fmla="*/ 16 w 135"/>
                <a:gd name="T77" fmla="*/ 177 h 185"/>
                <a:gd name="T78" fmla="*/ 8 w 135"/>
                <a:gd name="T79" fmla="*/ 168 h 185"/>
                <a:gd name="T80" fmla="*/ 8 w 135"/>
                <a:gd name="T81" fmla="*/ 92 h 185"/>
                <a:gd name="T82" fmla="*/ 16 w 135"/>
                <a:gd name="T83" fmla="*/ 84 h 185"/>
                <a:gd name="T84" fmla="*/ 118 w 135"/>
                <a:gd name="T85" fmla="*/ 84 h 185"/>
                <a:gd name="T86" fmla="*/ 126 w 135"/>
                <a:gd name="T87" fmla="*/ 92 h 185"/>
                <a:gd name="T88" fmla="*/ 126 w 135"/>
                <a:gd name="T89" fmla="*/ 168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35" h="185">
                  <a:moveTo>
                    <a:pt x="67" y="109"/>
                  </a:moveTo>
                  <a:cubicBezTo>
                    <a:pt x="58" y="109"/>
                    <a:pt x="50" y="117"/>
                    <a:pt x="50" y="126"/>
                  </a:cubicBezTo>
                  <a:cubicBezTo>
                    <a:pt x="50" y="130"/>
                    <a:pt x="52" y="134"/>
                    <a:pt x="55" y="137"/>
                  </a:cubicBezTo>
                  <a:cubicBezTo>
                    <a:pt x="55" y="138"/>
                    <a:pt x="54" y="138"/>
                    <a:pt x="54" y="139"/>
                  </a:cubicBezTo>
                  <a:cubicBezTo>
                    <a:pt x="54" y="146"/>
                    <a:pt x="60" y="151"/>
                    <a:pt x="67" y="151"/>
                  </a:cubicBezTo>
                  <a:cubicBezTo>
                    <a:pt x="74" y="151"/>
                    <a:pt x="80" y="146"/>
                    <a:pt x="80" y="139"/>
                  </a:cubicBezTo>
                  <a:cubicBezTo>
                    <a:pt x="80" y="138"/>
                    <a:pt x="80" y="138"/>
                    <a:pt x="80" y="137"/>
                  </a:cubicBezTo>
                  <a:cubicBezTo>
                    <a:pt x="82" y="134"/>
                    <a:pt x="84" y="130"/>
                    <a:pt x="84" y="126"/>
                  </a:cubicBezTo>
                  <a:cubicBezTo>
                    <a:pt x="84" y="117"/>
                    <a:pt x="76" y="109"/>
                    <a:pt x="67" y="109"/>
                  </a:cubicBezTo>
                  <a:close/>
                  <a:moveTo>
                    <a:pt x="71" y="133"/>
                  </a:moveTo>
                  <a:cubicBezTo>
                    <a:pt x="71" y="139"/>
                    <a:pt x="71" y="139"/>
                    <a:pt x="71" y="139"/>
                  </a:cubicBezTo>
                  <a:cubicBezTo>
                    <a:pt x="71" y="141"/>
                    <a:pt x="69" y="143"/>
                    <a:pt x="67" y="143"/>
                  </a:cubicBezTo>
                  <a:cubicBezTo>
                    <a:pt x="65" y="143"/>
                    <a:pt x="63" y="141"/>
                    <a:pt x="63" y="139"/>
                  </a:cubicBezTo>
                  <a:cubicBezTo>
                    <a:pt x="63" y="133"/>
                    <a:pt x="63" y="133"/>
                    <a:pt x="63" y="133"/>
                  </a:cubicBezTo>
                  <a:cubicBezTo>
                    <a:pt x="60" y="132"/>
                    <a:pt x="59" y="129"/>
                    <a:pt x="59" y="126"/>
                  </a:cubicBezTo>
                  <a:cubicBezTo>
                    <a:pt x="59" y="121"/>
                    <a:pt x="62" y="118"/>
                    <a:pt x="67" y="118"/>
                  </a:cubicBezTo>
                  <a:cubicBezTo>
                    <a:pt x="72" y="118"/>
                    <a:pt x="76" y="121"/>
                    <a:pt x="76" y="126"/>
                  </a:cubicBezTo>
                  <a:cubicBezTo>
                    <a:pt x="76" y="129"/>
                    <a:pt x="74" y="132"/>
                    <a:pt x="71" y="133"/>
                  </a:cubicBezTo>
                  <a:close/>
                  <a:moveTo>
                    <a:pt x="118" y="75"/>
                  </a:moveTo>
                  <a:cubicBezTo>
                    <a:pt x="118" y="50"/>
                    <a:pt x="118" y="50"/>
                    <a:pt x="118" y="50"/>
                  </a:cubicBezTo>
                  <a:cubicBezTo>
                    <a:pt x="118" y="22"/>
                    <a:pt x="95" y="0"/>
                    <a:pt x="67" y="0"/>
                  </a:cubicBezTo>
                  <a:cubicBezTo>
                    <a:pt x="39" y="0"/>
                    <a:pt x="16" y="22"/>
                    <a:pt x="16" y="50"/>
                  </a:cubicBezTo>
                  <a:cubicBezTo>
                    <a:pt x="16" y="75"/>
                    <a:pt x="16" y="75"/>
                    <a:pt x="16" y="75"/>
                  </a:cubicBezTo>
                  <a:cubicBezTo>
                    <a:pt x="7" y="75"/>
                    <a:pt x="0" y="83"/>
                    <a:pt x="0" y="92"/>
                  </a:cubicBezTo>
                  <a:cubicBezTo>
                    <a:pt x="0" y="168"/>
                    <a:pt x="0" y="168"/>
                    <a:pt x="0" y="168"/>
                  </a:cubicBezTo>
                  <a:cubicBezTo>
                    <a:pt x="0" y="178"/>
                    <a:pt x="7" y="185"/>
                    <a:pt x="16" y="185"/>
                  </a:cubicBezTo>
                  <a:cubicBezTo>
                    <a:pt x="118" y="185"/>
                    <a:pt x="118" y="185"/>
                    <a:pt x="118" y="185"/>
                  </a:cubicBezTo>
                  <a:cubicBezTo>
                    <a:pt x="127" y="185"/>
                    <a:pt x="135" y="178"/>
                    <a:pt x="135" y="168"/>
                  </a:cubicBezTo>
                  <a:cubicBezTo>
                    <a:pt x="135" y="92"/>
                    <a:pt x="135" y="92"/>
                    <a:pt x="135" y="92"/>
                  </a:cubicBezTo>
                  <a:cubicBezTo>
                    <a:pt x="135" y="83"/>
                    <a:pt x="127" y="75"/>
                    <a:pt x="118" y="75"/>
                  </a:cubicBezTo>
                  <a:close/>
                  <a:moveTo>
                    <a:pt x="25" y="50"/>
                  </a:moveTo>
                  <a:cubicBezTo>
                    <a:pt x="25" y="27"/>
                    <a:pt x="44" y="8"/>
                    <a:pt x="67" y="8"/>
                  </a:cubicBezTo>
                  <a:cubicBezTo>
                    <a:pt x="90" y="8"/>
                    <a:pt x="109" y="27"/>
                    <a:pt x="109" y="50"/>
                  </a:cubicBezTo>
                  <a:cubicBezTo>
                    <a:pt x="109" y="75"/>
                    <a:pt x="109" y="75"/>
                    <a:pt x="109" y="75"/>
                  </a:cubicBezTo>
                  <a:cubicBezTo>
                    <a:pt x="25" y="75"/>
                    <a:pt x="25" y="75"/>
                    <a:pt x="25" y="75"/>
                  </a:cubicBezTo>
                  <a:lnTo>
                    <a:pt x="25" y="50"/>
                  </a:lnTo>
                  <a:close/>
                  <a:moveTo>
                    <a:pt x="126" y="168"/>
                  </a:moveTo>
                  <a:cubicBezTo>
                    <a:pt x="126" y="173"/>
                    <a:pt x="122" y="177"/>
                    <a:pt x="118" y="177"/>
                  </a:cubicBezTo>
                  <a:cubicBezTo>
                    <a:pt x="16" y="177"/>
                    <a:pt x="16" y="177"/>
                    <a:pt x="16" y="177"/>
                  </a:cubicBezTo>
                  <a:cubicBezTo>
                    <a:pt x="12" y="177"/>
                    <a:pt x="8" y="173"/>
                    <a:pt x="8" y="168"/>
                  </a:cubicBezTo>
                  <a:cubicBezTo>
                    <a:pt x="8" y="92"/>
                    <a:pt x="8" y="92"/>
                    <a:pt x="8" y="92"/>
                  </a:cubicBezTo>
                  <a:cubicBezTo>
                    <a:pt x="8" y="88"/>
                    <a:pt x="12" y="84"/>
                    <a:pt x="16" y="84"/>
                  </a:cubicBezTo>
                  <a:cubicBezTo>
                    <a:pt x="118" y="84"/>
                    <a:pt x="118" y="84"/>
                    <a:pt x="118" y="84"/>
                  </a:cubicBezTo>
                  <a:cubicBezTo>
                    <a:pt x="122" y="84"/>
                    <a:pt x="126" y="88"/>
                    <a:pt x="126" y="92"/>
                  </a:cubicBezTo>
                  <a:lnTo>
                    <a:pt x="126" y="168"/>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p>
          </p:txBody>
        </p:sp>
      </p:grpSp>
      <p:grpSp>
        <p:nvGrpSpPr>
          <p:cNvPr id="41" name="Group 40">
            <a:extLst>
              <a:ext uri="{FF2B5EF4-FFF2-40B4-BE49-F238E27FC236}">
                <a16:creationId xmlns:a16="http://schemas.microsoft.com/office/drawing/2014/main" id="{E291FB68-5486-4D72-85F3-579889C037B8}"/>
              </a:ext>
            </a:extLst>
          </p:cNvPr>
          <p:cNvGrpSpPr/>
          <p:nvPr/>
        </p:nvGrpSpPr>
        <p:grpSpPr>
          <a:xfrm>
            <a:off x="514886" y="3453855"/>
            <a:ext cx="481819" cy="481819"/>
            <a:chOff x="516483" y="2228663"/>
            <a:chExt cx="481819" cy="481819"/>
          </a:xfrm>
        </p:grpSpPr>
        <p:sp>
          <p:nvSpPr>
            <p:cNvPr id="42" name="Oval 41">
              <a:extLst>
                <a:ext uri="{FF2B5EF4-FFF2-40B4-BE49-F238E27FC236}">
                  <a16:creationId xmlns:a16="http://schemas.microsoft.com/office/drawing/2014/main" id="{4EC09AE6-267B-475B-ACA9-1FE24083F45B}"/>
                </a:ext>
              </a:extLst>
            </p:cNvPr>
            <p:cNvSpPr/>
            <p:nvPr/>
          </p:nvSpPr>
          <p:spPr>
            <a:xfrm>
              <a:off x="516483" y="2228663"/>
              <a:ext cx="481819" cy="481819"/>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65">
              <a:extLst>
                <a:ext uri="{FF2B5EF4-FFF2-40B4-BE49-F238E27FC236}">
                  <a16:creationId xmlns:a16="http://schemas.microsoft.com/office/drawing/2014/main" id="{275BDDC3-5359-4C8B-B76B-28F5A1786C29}"/>
                </a:ext>
              </a:extLst>
            </p:cNvPr>
            <p:cNvSpPr>
              <a:spLocks noEditPoints="1"/>
            </p:cNvSpPr>
            <p:nvPr/>
          </p:nvSpPr>
          <p:spPr bwMode="auto">
            <a:xfrm>
              <a:off x="661893" y="2325733"/>
              <a:ext cx="205734" cy="282989"/>
            </a:xfrm>
            <a:custGeom>
              <a:avLst/>
              <a:gdLst>
                <a:gd name="T0" fmla="*/ 67 w 135"/>
                <a:gd name="T1" fmla="*/ 109 h 185"/>
                <a:gd name="T2" fmla="*/ 50 w 135"/>
                <a:gd name="T3" fmla="*/ 126 h 185"/>
                <a:gd name="T4" fmla="*/ 55 w 135"/>
                <a:gd name="T5" fmla="*/ 137 h 185"/>
                <a:gd name="T6" fmla="*/ 54 w 135"/>
                <a:gd name="T7" fmla="*/ 139 h 185"/>
                <a:gd name="T8" fmla="*/ 67 w 135"/>
                <a:gd name="T9" fmla="*/ 151 h 185"/>
                <a:gd name="T10" fmla="*/ 80 w 135"/>
                <a:gd name="T11" fmla="*/ 139 h 185"/>
                <a:gd name="T12" fmla="*/ 80 w 135"/>
                <a:gd name="T13" fmla="*/ 137 h 185"/>
                <a:gd name="T14" fmla="*/ 84 w 135"/>
                <a:gd name="T15" fmla="*/ 126 h 185"/>
                <a:gd name="T16" fmla="*/ 67 w 135"/>
                <a:gd name="T17" fmla="*/ 109 h 185"/>
                <a:gd name="T18" fmla="*/ 71 w 135"/>
                <a:gd name="T19" fmla="*/ 133 h 185"/>
                <a:gd name="T20" fmla="*/ 71 w 135"/>
                <a:gd name="T21" fmla="*/ 139 h 185"/>
                <a:gd name="T22" fmla="*/ 67 w 135"/>
                <a:gd name="T23" fmla="*/ 143 h 185"/>
                <a:gd name="T24" fmla="*/ 63 w 135"/>
                <a:gd name="T25" fmla="*/ 139 h 185"/>
                <a:gd name="T26" fmla="*/ 63 w 135"/>
                <a:gd name="T27" fmla="*/ 133 h 185"/>
                <a:gd name="T28" fmla="*/ 59 w 135"/>
                <a:gd name="T29" fmla="*/ 126 h 185"/>
                <a:gd name="T30" fmla="*/ 67 w 135"/>
                <a:gd name="T31" fmla="*/ 118 h 185"/>
                <a:gd name="T32" fmla="*/ 76 w 135"/>
                <a:gd name="T33" fmla="*/ 126 h 185"/>
                <a:gd name="T34" fmla="*/ 71 w 135"/>
                <a:gd name="T35" fmla="*/ 133 h 185"/>
                <a:gd name="T36" fmla="*/ 118 w 135"/>
                <a:gd name="T37" fmla="*/ 75 h 185"/>
                <a:gd name="T38" fmla="*/ 118 w 135"/>
                <a:gd name="T39" fmla="*/ 50 h 185"/>
                <a:gd name="T40" fmla="*/ 67 w 135"/>
                <a:gd name="T41" fmla="*/ 0 h 185"/>
                <a:gd name="T42" fmla="*/ 16 w 135"/>
                <a:gd name="T43" fmla="*/ 50 h 185"/>
                <a:gd name="T44" fmla="*/ 16 w 135"/>
                <a:gd name="T45" fmla="*/ 75 h 185"/>
                <a:gd name="T46" fmla="*/ 0 w 135"/>
                <a:gd name="T47" fmla="*/ 92 h 185"/>
                <a:gd name="T48" fmla="*/ 0 w 135"/>
                <a:gd name="T49" fmla="*/ 168 h 185"/>
                <a:gd name="T50" fmla="*/ 16 w 135"/>
                <a:gd name="T51" fmla="*/ 185 h 185"/>
                <a:gd name="T52" fmla="*/ 118 w 135"/>
                <a:gd name="T53" fmla="*/ 185 h 185"/>
                <a:gd name="T54" fmla="*/ 135 w 135"/>
                <a:gd name="T55" fmla="*/ 168 h 185"/>
                <a:gd name="T56" fmla="*/ 135 w 135"/>
                <a:gd name="T57" fmla="*/ 92 h 185"/>
                <a:gd name="T58" fmla="*/ 118 w 135"/>
                <a:gd name="T59" fmla="*/ 75 h 185"/>
                <a:gd name="T60" fmla="*/ 25 w 135"/>
                <a:gd name="T61" fmla="*/ 50 h 185"/>
                <a:gd name="T62" fmla="*/ 67 w 135"/>
                <a:gd name="T63" fmla="*/ 8 h 185"/>
                <a:gd name="T64" fmla="*/ 109 w 135"/>
                <a:gd name="T65" fmla="*/ 50 h 185"/>
                <a:gd name="T66" fmla="*/ 109 w 135"/>
                <a:gd name="T67" fmla="*/ 75 h 185"/>
                <a:gd name="T68" fmla="*/ 25 w 135"/>
                <a:gd name="T69" fmla="*/ 75 h 185"/>
                <a:gd name="T70" fmla="*/ 25 w 135"/>
                <a:gd name="T71" fmla="*/ 50 h 185"/>
                <a:gd name="T72" fmla="*/ 126 w 135"/>
                <a:gd name="T73" fmla="*/ 168 h 185"/>
                <a:gd name="T74" fmla="*/ 118 w 135"/>
                <a:gd name="T75" fmla="*/ 177 h 185"/>
                <a:gd name="T76" fmla="*/ 16 w 135"/>
                <a:gd name="T77" fmla="*/ 177 h 185"/>
                <a:gd name="T78" fmla="*/ 8 w 135"/>
                <a:gd name="T79" fmla="*/ 168 h 185"/>
                <a:gd name="T80" fmla="*/ 8 w 135"/>
                <a:gd name="T81" fmla="*/ 92 h 185"/>
                <a:gd name="T82" fmla="*/ 16 w 135"/>
                <a:gd name="T83" fmla="*/ 84 h 185"/>
                <a:gd name="T84" fmla="*/ 118 w 135"/>
                <a:gd name="T85" fmla="*/ 84 h 185"/>
                <a:gd name="T86" fmla="*/ 126 w 135"/>
                <a:gd name="T87" fmla="*/ 92 h 185"/>
                <a:gd name="T88" fmla="*/ 126 w 135"/>
                <a:gd name="T89" fmla="*/ 168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35" h="185">
                  <a:moveTo>
                    <a:pt x="67" y="109"/>
                  </a:moveTo>
                  <a:cubicBezTo>
                    <a:pt x="58" y="109"/>
                    <a:pt x="50" y="117"/>
                    <a:pt x="50" y="126"/>
                  </a:cubicBezTo>
                  <a:cubicBezTo>
                    <a:pt x="50" y="130"/>
                    <a:pt x="52" y="134"/>
                    <a:pt x="55" y="137"/>
                  </a:cubicBezTo>
                  <a:cubicBezTo>
                    <a:pt x="55" y="138"/>
                    <a:pt x="54" y="138"/>
                    <a:pt x="54" y="139"/>
                  </a:cubicBezTo>
                  <a:cubicBezTo>
                    <a:pt x="54" y="146"/>
                    <a:pt x="60" y="151"/>
                    <a:pt x="67" y="151"/>
                  </a:cubicBezTo>
                  <a:cubicBezTo>
                    <a:pt x="74" y="151"/>
                    <a:pt x="80" y="146"/>
                    <a:pt x="80" y="139"/>
                  </a:cubicBezTo>
                  <a:cubicBezTo>
                    <a:pt x="80" y="138"/>
                    <a:pt x="80" y="138"/>
                    <a:pt x="80" y="137"/>
                  </a:cubicBezTo>
                  <a:cubicBezTo>
                    <a:pt x="82" y="134"/>
                    <a:pt x="84" y="130"/>
                    <a:pt x="84" y="126"/>
                  </a:cubicBezTo>
                  <a:cubicBezTo>
                    <a:pt x="84" y="117"/>
                    <a:pt x="76" y="109"/>
                    <a:pt x="67" y="109"/>
                  </a:cubicBezTo>
                  <a:close/>
                  <a:moveTo>
                    <a:pt x="71" y="133"/>
                  </a:moveTo>
                  <a:cubicBezTo>
                    <a:pt x="71" y="139"/>
                    <a:pt x="71" y="139"/>
                    <a:pt x="71" y="139"/>
                  </a:cubicBezTo>
                  <a:cubicBezTo>
                    <a:pt x="71" y="141"/>
                    <a:pt x="69" y="143"/>
                    <a:pt x="67" y="143"/>
                  </a:cubicBezTo>
                  <a:cubicBezTo>
                    <a:pt x="65" y="143"/>
                    <a:pt x="63" y="141"/>
                    <a:pt x="63" y="139"/>
                  </a:cubicBezTo>
                  <a:cubicBezTo>
                    <a:pt x="63" y="133"/>
                    <a:pt x="63" y="133"/>
                    <a:pt x="63" y="133"/>
                  </a:cubicBezTo>
                  <a:cubicBezTo>
                    <a:pt x="60" y="132"/>
                    <a:pt x="59" y="129"/>
                    <a:pt x="59" y="126"/>
                  </a:cubicBezTo>
                  <a:cubicBezTo>
                    <a:pt x="59" y="121"/>
                    <a:pt x="62" y="118"/>
                    <a:pt x="67" y="118"/>
                  </a:cubicBezTo>
                  <a:cubicBezTo>
                    <a:pt x="72" y="118"/>
                    <a:pt x="76" y="121"/>
                    <a:pt x="76" y="126"/>
                  </a:cubicBezTo>
                  <a:cubicBezTo>
                    <a:pt x="76" y="129"/>
                    <a:pt x="74" y="132"/>
                    <a:pt x="71" y="133"/>
                  </a:cubicBezTo>
                  <a:close/>
                  <a:moveTo>
                    <a:pt x="118" y="75"/>
                  </a:moveTo>
                  <a:cubicBezTo>
                    <a:pt x="118" y="50"/>
                    <a:pt x="118" y="50"/>
                    <a:pt x="118" y="50"/>
                  </a:cubicBezTo>
                  <a:cubicBezTo>
                    <a:pt x="118" y="22"/>
                    <a:pt x="95" y="0"/>
                    <a:pt x="67" y="0"/>
                  </a:cubicBezTo>
                  <a:cubicBezTo>
                    <a:pt x="39" y="0"/>
                    <a:pt x="16" y="22"/>
                    <a:pt x="16" y="50"/>
                  </a:cubicBezTo>
                  <a:cubicBezTo>
                    <a:pt x="16" y="75"/>
                    <a:pt x="16" y="75"/>
                    <a:pt x="16" y="75"/>
                  </a:cubicBezTo>
                  <a:cubicBezTo>
                    <a:pt x="7" y="75"/>
                    <a:pt x="0" y="83"/>
                    <a:pt x="0" y="92"/>
                  </a:cubicBezTo>
                  <a:cubicBezTo>
                    <a:pt x="0" y="168"/>
                    <a:pt x="0" y="168"/>
                    <a:pt x="0" y="168"/>
                  </a:cubicBezTo>
                  <a:cubicBezTo>
                    <a:pt x="0" y="178"/>
                    <a:pt x="7" y="185"/>
                    <a:pt x="16" y="185"/>
                  </a:cubicBezTo>
                  <a:cubicBezTo>
                    <a:pt x="118" y="185"/>
                    <a:pt x="118" y="185"/>
                    <a:pt x="118" y="185"/>
                  </a:cubicBezTo>
                  <a:cubicBezTo>
                    <a:pt x="127" y="185"/>
                    <a:pt x="135" y="178"/>
                    <a:pt x="135" y="168"/>
                  </a:cubicBezTo>
                  <a:cubicBezTo>
                    <a:pt x="135" y="92"/>
                    <a:pt x="135" y="92"/>
                    <a:pt x="135" y="92"/>
                  </a:cubicBezTo>
                  <a:cubicBezTo>
                    <a:pt x="135" y="83"/>
                    <a:pt x="127" y="75"/>
                    <a:pt x="118" y="75"/>
                  </a:cubicBezTo>
                  <a:close/>
                  <a:moveTo>
                    <a:pt x="25" y="50"/>
                  </a:moveTo>
                  <a:cubicBezTo>
                    <a:pt x="25" y="27"/>
                    <a:pt x="44" y="8"/>
                    <a:pt x="67" y="8"/>
                  </a:cubicBezTo>
                  <a:cubicBezTo>
                    <a:pt x="90" y="8"/>
                    <a:pt x="109" y="27"/>
                    <a:pt x="109" y="50"/>
                  </a:cubicBezTo>
                  <a:cubicBezTo>
                    <a:pt x="109" y="75"/>
                    <a:pt x="109" y="75"/>
                    <a:pt x="109" y="75"/>
                  </a:cubicBezTo>
                  <a:cubicBezTo>
                    <a:pt x="25" y="75"/>
                    <a:pt x="25" y="75"/>
                    <a:pt x="25" y="75"/>
                  </a:cubicBezTo>
                  <a:lnTo>
                    <a:pt x="25" y="50"/>
                  </a:lnTo>
                  <a:close/>
                  <a:moveTo>
                    <a:pt x="126" y="168"/>
                  </a:moveTo>
                  <a:cubicBezTo>
                    <a:pt x="126" y="173"/>
                    <a:pt x="122" y="177"/>
                    <a:pt x="118" y="177"/>
                  </a:cubicBezTo>
                  <a:cubicBezTo>
                    <a:pt x="16" y="177"/>
                    <a:pt x="16" y="177"/>
                    <a:pt x="16" y="177"/>
                  </a:cubicBezTo>
                  <a:cubicBezTo>
                    <a:pt x="12" y="177"/>
                    <a:pt x="8" y="173"/>
                    <a:pt x="8" y="168"/>
                  </a:cubicBezTo>
                  <a:cubicBezTo>
                    <a:pt x="8" y="92"/>
                    <a:pt x="8" y="92"/>
                    <a:pt x="8" y="92"/>
                  </a:cubicBezTo>
                  <a:cubicBezTo>
                    <a:pt x="8" y="88"/>
                    <a:pt x="12" y="84"/>
                    <a:pt x="16" y="84"/>
                  </a:cubicBezTo>
                  <a:cubicBezTo>
                    <a:pt x="118" y="84"/>
                    <a:pt x="118" y="84"/>
                    <a:pt x="118" y="84"/>
                  </a:cubicBezTo>
                  <a:cubicBezTo>
                    <a:pt x="122" y="84"/>
                    <a:pt x="126" y="88"/>
                    <a:pt x="126" y="92"/>
                  </a:cubicBezTo>
                  <a:lnTo>
                    <a:pt x="126" y="168"/>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p>
          </p:txBody>
        </p:sp>
      </p:grpSp>
      <p:sp>
        <p:nvSpPr>
          <p:cNvPr id="44" name="TextBox 43">
            <a:extLst>
              <a:ext uri="{FF2B5EF4-FFF2-40B4-BE49-F238E27FC236}">
                <a16:creationId xmlns:a16="http://schemas.microsoft.com/office/drawing/2014/main" id="{A1A44A09-7852-45B8-ADFE-7951EC84178F}"/>
              </a:ext>
            </a:extLst>
          </p:cNvPr>
          <p:cNvSpPr txBox="1"/>
          <p:nvPr/>
        </p:nvSpPr>
        <p:spPr>
          <a:xfrm>
            <a:off x="8407122" y="2635996"/>
            <a:ext cx="2079415"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Remote Filing</a:t>
            </a:r>
          </a:p>
        </p:txBody>
      </p:sp>
      <p:sp>
        <p:nvSpPr>
          <p:cNvPr id="45" name="TextBox 44">
            <a:extLst>
              <a:ext uri="{FF2B5EF4-FFF2-40B4-BE49-F238E27FC236}">
                <a16:creationId xmlns:a16="http://schemas.microsoft.com/office/drawing/2014/main" id="{435420D7-67C3-4BB0-8459-93E65D937571}"/>
              </a:ext>
            </a:extLst>
          </p:cNvPr>
          <p:cNvSpPr txBox="1"/>
          <p:nvPr/>
        </p:nvSpPr>
        <p:spPr>
          <a:xfrm>
            <a:off x="8407122" y="4179852"/>
            <a:ext cx="1830950"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Secure Text</a:t>
            </a:r>
          </a:p>
        </p:txBody>
      </p:sp>
      <p:sp>
        <p:nvSpPr>
          <p:cNvPr id="46" name="TextBox 45">
            <a:extLst>
              <a:ext uri="{FF2B5EF4-FFF2-40B4-BE49-F238E27FC236}">
                <a16:creationId xmlns:a16="http://schemas.microsoft.com/office/drawing/2014/main" id="{CDE9B2D8-8C2F-4DDE-92B9-1F024DCDB02D}"/>
              </a:ext>
            </a:extLst>
          </p:cNvPr>
          <p:cNvSpPr txBox="1"/>
          <p:nvPr/>
        </p:nvSpPr>
        <p:spPr>
          <a:xfrm>
            <a:off x="8407122" y="4950358"/>
            <a:ext cx="2882520"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Alternatives to Text</a:t>
            </a:r>
          </a:p>
        </p:txBody>
      </p:sp>
    </p:spTree>
    <p:extLst>
      <p:ext uri="{BB962C8B-B14F-4D97-AF65-F5344CB8AC3E}">
        <p14:creationId xmlns:p14="http://schemas.microsoft.com/office/powerpoint/2010/main" val="960593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16E8DA73-01D0-42DB-B1EA-CF2BA30CE56E}"/>
              </a:ext>
            </a:extLst>
          </p:cNvPr>
          <p:cNvGrpSpPr/>
          <p:nvPr/>
        </p:nvGrpSpPr>
        <p:grpSpPr>
          <a:xfrm>
            <a:off x="1514285" y="5608000"/>
            <a:ext cx="463542" cy="461665"/>
            <a:chOff x="2284413" y="1635125"/>
            <a:chExt cx="392113" cy="390525"/>
          </a:xfrm>
          <a:noFill/>
        </p:grpSpPr>
        <p:sp>
          <p:nvSpPr>
            <p:cNvPr id="48" name="Oval 127">
              <a:extLst>
                <a:ext uri="{FF2B5EF4-FFF2-40B4-BE49-F238E27FC236}">
                  <a16:creationId xmlns:a16="http://schemas.microsoft.com/office/drawing/2014/main" id="{2393B4CA-1345-44BE-AC51-C086CD93D398}"/>
                </a:ext>
              </a:extLst>
            </p:cNvPr>
            <p:cNvSpPr>
              <a:spLocks noChangeArrowheads="1"/>
            </p:cNvSpPr>
            <p:nvPr/>
          </p:nvSpPr>
          <p:spPr bwMode="auto">
            <a:xfrm>
              <a:off x="2284413" y="1635125"/>
              <a:ext cx="392113" cy="390525"/>
            </a:xfrm>
            <a:prstGeom prst="ellipse">
              <a:avLst/>
            </a:prstGeom>
            <a:grpFill/>
            <a:ln w="19050">
              <a:solidFill>
                <a:schemeClr val="tx2"/>
              </a:solid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28">
              <a:extLst>
                <a:ext uri="{FF2B5EF4-FFF2-40B4-BE49-F238E27FC236}">
                  <a16:creationId xmlns:a16="http://schemas.microsoft.com/office/drawing/2014/main" id="{E14090FE-1E06-4D77-8CC8-7A5A8149D159}"/>
                </a:ext>
              </a:extLst>
            </p:cNvPr>
            <p:cNvSpPr>
              <a:spLocks noEditPoints="1"/>
            </p:cNvSpPr>
            <p:nvPr/>
          </p:nvSpPr>
          <p:spPr bwMode="auto">
            <a:xfrm>
              <a:off x="2375642" y="1695400"/>
              <a:ext cx="190500" cy="223838"/>
            </a:xfrm>
            <a:custGeom>
              <a:avLst/>
              <a:gdLst>
                <a:gd name="T0" fmla="*/ 57 w 97"/>
                <a:gd name="T1" fmla="*/ 9 h 114"/>
                <a:gd name="T2" fmla="*/ 73 w 97"/>
                <a:gd name="T3" fmla="*/ 0 h 114"/>
                <a:gd name="T4" fmla="*/ 67 w 97"/>
                <a:gd name="T5" fmla="*/ 18 h 114"/>
                <a:gd name="T6" fmla="*/ 51 w 97"/>
                <a:gd name="T7" fmla="*/ 26 h 114"/>
                <a:gd name="T8" fmla="*/ 57 w 97"/>
                <a:gd name="T9" fmla="*/ 9 h 114"/>
                <a:gd name="T10" fmla="*/ 89 w 97"/>
                <a:gd name="T11" fmla="*/ 99 h 114"/>
                <a:gd name="T12" fmla="*/ 72 w 97"/>
                <a:gd name="T13" fmla="*/ 113 h 114"/>
                <a:gd name="T14" fmla="*/ 53 w 97"/>
                <a:gd name="T15" fmla="*/ 109 h 114"/>
                <a:gd name="T16" fmla="*/ 34 w 97"/>
                <a:gd name="T17" fmla="*/ 113 h 114"/>
                <a:gd name="T18" fmla="*/ 17 w 97"/>
                <a:gd name="T19" fmla="*/ 99 h 114"/>
                <a:gd name="T20" fmla="*/ 10 w 97"/>
                <a:gd name="T21" fmla="*/ 42 h 114"/>
                <a:gd name="T22" fmla="*/ 33 w 97"/>
                <a:gd name="T23" fmla="*/ 28 h 114"/>
                <a:gd name="T24" fmla="*/ 52 w 97"/>
                <a:gd name="T25" fmla="*/ 33 h 114"/>
                <a:gd name="T26" fmla="*/ 73 w 97"/>
                <a:gd name="T27" fmla="*/ 27 h 114"/>
                <a:gd name="T28" fmla="*/ 94 w 97"/>
                <a:gd name="T29" fmla="*/ 39 h 114"/>
                <a:gd name="T30" fmla="*/ 82 w 97"/>
                <a:gd name="T31" fmla="*/ 60 h 114"/>
                <a:gd name="T32" fmla="*/ 97 w 97"/>
                <a:gd name="T33" fmla="*/ 83 h 114"/>
                <a:gd name="T34" fmla="*/ 89 w 97"/>
                <a:gd name="T35" fmla="*/ 9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7" h="114">
                  <a:moveTo>
                    <a:pt x="57" y="9"/>
                  </a:moveTo>
                  <a:cubicBezTo>
                    <a:pt x="61" y="4"/>
                    <a:pt x="68" y="0"/>
                    <a:pt x="73" y="0"/>
                  </a:cubicBezTo>
                  <a:cubicBezTo>
                    <a:pt x="74" y="7"/>
                    <a:pt x="71" y="13"/>
                    <a:pt x="67" y="18"/>
                  </a:cubicBezTo>
                  <a:cubicBezTo>
                    <a:pt x="63" y="23"/>
                    <a:pt x="57" y="27"/>
                    <a:pt x="51" y="26"/>
                  </a:cubicBezTo>
                  <a:cubicBezTo>
                    <a:pt x="50" y="20"/>
                    <a:pt x="53" y="13"/>
                    <a:pt x="57" y="9"/>
                  </a:cubicBezTo>
                  <a:close/>
                  <a:moveTo>
                    <a:pt x="89" y="99"/>
                  </a:moveTo>
                  <a:cubicBezTo>
                    <a:pt x="84" y="106"/>
                    <a:pt x="79" y="113"/>
                    <a:pt x="72" y="113"/>
                  </a:cubicBezTo>
                  <a:cubicBezTo>
                    <a:pt x="64" y="113"/>
                    <a:pt x="62" y="109"/>
                    <a:pt x="53" y="109"/>
                  </a:cubicBezTo>
                  <a:cubicBezTo>
                    <a:pt x="44" y="109"/>
                    <a:pt x="42" y="113"/>
                    <a:pt x="34" y="113"/>
                  </a:cubicBezTo>
                  <a:cubicBezTo>
                    <a:pt x="27" y="114"/>
                    <a:pt x="21" y="106"/>
                    <a:pt x="17" y="99"/>
                  </a:cubicBezTo>
                  <a:cubicBezTo>
                    <a:pt x="7" y="85"/>
                    <a:pt x="0" y="59"/>
                    <a:pt x="10" y="42"/>
                  </a:cubicBezTo>
                  <a:cubicBezTo>
                    <a:pt x="14" y="33"/>
                    <a:pt x="23" y="28"/>
                    <a:pt x="33" y="28"/>
                  </a:cubicBezTo>
                  <a:cubicBezTo>
                    <a:pt x="40" y="28"/>
                    <a:pt x="47" y="33"/>
                    <a:pt x="52" y="33"/>
                  </a:cubicBezTo>
                  <a:cubicBezTo>
                    <a:pt x="56" y="33"/>
                    <a:pt x="64" y="27"/>
                    <a:pt x="73" y="27"/>
                  </a:cubicBezTo>
                  <a:cubicBezTo>
                    <a:pt x="77" y="28"/>
                    <a:pt x="87" y="29"/>
                    <a:pt x="94" y="39"/>
                  </a:cubicBezTo>
                  <a:cubicBezTo>
                    <a:pt x="93" y="39"/>
                    <a:pt x="81" y="46"/>
                    <a:pt x="82" y="60"/>
                  </a:cubicBezTo>
                  <a:cubicBezTo>
                    <a:pt x="82" y="77"/>
                    <a:pt x="97" y="83"/>
                    <a:pt x="97" y="83"/>
                  </a:cubicBezTo>
                  <a:cubicBezTo>
                    <a:pt x="97" y="84"/>
                    <a:pt x="94" y="91"/>
                    <a:pt x="89" y="99"/>
                  </a:cubicBezTo>
                  <a:close/>
                </a:path>
              </a:pathLst>
            </a:custGeom>
            <a:noFill/>
            <a:ln w="19050">
              <a:solidFill>
                <a:schemeClr val="tx2"/>
              </a:solid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Rectangle 1">
            <a:extLst>
              <a:ext uri="{FF2B5EF4-FFF2-40B4-BE49-F238E27FC236}">
                <a16:creationId xmlns:a16="http://schemas.microsoft.com/office/drawing/2014/main" id="{266337DF-9C76-4BBA-B0EC-078929B8F276}"/>
              </a:ext>
            </a:extLst>
          </p:cNvPr>
          <p:cNvSpPr/>
          <p:nvPr/>
        </p:nvSpPr>
        <p:spPr>
          <a:xfrm>
            <a:off x="8057535"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C37B2AA9-1BE9-4861-AFFA-EA57A5974035}"/>
              </a:ext>
            </a:extLst>
          </p:cNvPr>
          <p:cNvSpPr txBox="1"/>
          <p:nvPr/>
        </p:nvSpPr>
        <p:spPr>
          <a:xfrm>
            <a:off x="1822274" y="398775"/>
            <a:ext cx="4572085"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Practical Solutions</a:t>
            </a:r>
          </a:p>
        </p:txBody>
      </p:sp>
      <p:sp>
        <p:nvSpPr>
          <p:cNvPr id="10" name="TextBox 9">
            <a:extLst>
              <a:ext uri="{FF2B5EF4-FFF2-40B4-BE49-F238E27FC236}">
                <a16:creationId xmlns:a16="http://schemas.microsoft.com/office/drawing/2014/main" id="{6FE44F81-762E-46F4-8B9D-B50856C2C4D2}"/>
              </a:ext>
            </a:extLst>
          </p:cNvPr>
          <p:cNvSpPr txBox="1"/>
          <p:nvPr/>
        </p:nvSpPr>
        <p:spPr>
          <a:xfrm>
            <a:off x="1373004" y="1106661"/>
            <a:ext cx="5623846" cy="461665"/>
          </a:xfrm>
          <a:prstGeom prst="rect">
            <a:avLst/>
          </a:prstGeom>
          <a:noFill/>
        </p:spPr>
        <p:txBody>
          <a:bodyPr wrap="square" rtlCol="0">
            <a:spAutoFit/>
          </a:bodyPr>
          <a:lstStyle/>
          <a:p>
            <a:r>
              <a:rPr lang="en-US" sz="2400" dirty="0">
                <a:solidFill>
                  <a:schemeClr val="tx2"/>
                </a:solidFill>
                <a:latin typeface="Roboto" panose="02000000000000000000" pitchFamily="2" charset="0"/>
                <a:ea typeface="Roboto" panose="02000000000000000000" pitchFamily="2" charset="0"/>
              </a:rPr>
              <a:t>Limiting Access to a Machine or Device</a:t>
            </a:r>
          </a:p>
        </p:txBody>
      </p:sp>
      <p:sp>
        <p:nvSpPr>
          <p:cNvPr id="12" name="TextBox 11">
            <a:extLst>
              <a:ext uri="{FF2B5EF4-FFF2-40B4-BE49-F238E27FC236}">
                <a16:creationId xmlns:a16="http://schemas.microsoft.com/office/drawing/2014/main" id="{6F3BC9B8-DC3B-43E5-BF84-B6BE360DA2DE}"/>
              </a:ext>
            </a:extLst>
          </p:cNvPr>
          <p:cNvSpPr txBox="1"/>
          <p:nvPr/>
        </p:nvSpPr>
        <p:spPr>
          <a:xfrm>
            <a:off x="8966938" y="440967"/>
            <a:ext cx="2367956"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Helpful Tools</a:t>
            </a:r>
          </a:p>
        </p:txBody>
      </p:sp>
      <p:sp>
        <p:nvSpPr>
          <p:cNvPr id="17" name="TextBox 16">
            <a:extLst>
              <a:ext uri="{FF2B5EF4-FFF2-40B4-BE49-F238E27FC236}">
                <a16:creationId xmlns:a16="http://schemas.microsoft.com/office/drawing/2014/main" id="{C0AD4E88-81A6-4AB1-9507-AA3670703BD3}"/>
              </a:ext>
            </a:extLst>
          </p:cNvPr>
          <p:cNvSpPr txBox="1"/>
          <p:nvPr/>
        </p:nvSpPr>
        <p:spPr>
          <a:xfrm>
            <a:off x="8506471" y="1264036"/>
            <a:ext cx="2584362"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Encryption Tools:</a:t>
            </a:r>
          </a:p>
        </p:txBody>
      </p:sp>
      <p:sp>
        <p:nvSpPr>
          <p:cNvPr id="20" name="TextBox 19">
            <a:extLst>
              <a:ext uri="{FF2B5EF4-FFF2-40B4-BE49-F238E27FC236}">
                <a16:creationId xmlns:a16="http://schemas.microsoft.com/office/drawing/2014/main" id="{E178D45B-405C-40F8-AB88-B15980DFC963}"/>
              </a:ext>
            </a:extLst>
          </p:cNvPr>
          <p:cNvSpPr txBox="1"/>
          <p:nvPr/>
        </p:nvSpPr>
        <p:spPr>
          <a:xfrm>
            <a:off x="8723110" y="1747686"/>
            <a:ext cx="260520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BitLocker – Windows</a:t>
            </a:r>
          </a:p>
        </p:txBody>
      </p:sp>
      <p:sp>
        <p:nvSpPr>
          <p:cNvPr id="21" name="TextBox 20">
            <a:extLst>
              <a:ext uri="{FF2B5EF4-FFF2-40B4-BE49-F238E27FC236}">
                <a16:creationId xmlns:a16="http://schemas.microsoft.com/office/drawing/2014/main" id="{F1A3FA67-ED95-49C7-95A4-084E228ECA2C}"/>
              </a:ext>
            </a:extLst>
          </p:cNvPr>
          <p:cNvSpPr txBox="1"/>
          <p:nvPr/>
        </p:nvSpPr>
        <p:spPr>
          <a:xfrm>
            <a:off x="8735363" y="2200143"/>
            <a:ext cx="1874231" cy="400110"/>
          </a:xfrm>
          <a:prstGeom prst="rect">
            <a:avLst/>
          </a:prstGeom>
          <a:noFill/>
        </p:spPr>
        <p:txBody>
          <a:bodyPr wrap="none" rtlCol="0">
            <a:spAutoFit/>
          </a:bodyPr>
          <a:lstStyle/>
          <a:p>
            <a:r>
              <a:rPr lang="en-US" sz="2000" dirty="0" err="1">
                <a:solidFill>
                  <a:schemeClr val="bg2"/>
                </a:solidFill>
                <a:latin typeface="Roboto" panose="02000000000000000000" pitchFamily="2" charset="0"/>
                <a:ea typeface="Roboto" panose="02000000000000000000" pitchFamily="2" charset="0"/>
              </a:rPr>
              <a:t>FileVault</a:t>
            </a:r>
            <a:r>
              <a:rPr lang="en-US" sz="2000" dirty="0">
                <a:solidFill>
                  <a:schemeClr val="bg2"/>
                </a:solidFill>
                <a:latin typeface="Roboto" panose="02000000000000000000" pitchFamily="2" charset="0"/>
                <a:ea typeface="Roboto" panose="02000000000000000000" pitchFamily="2" charset="0"/>
              </a:rPr>
              <a:t> - Mac</a:t>
            </a:r>
          </a:p>
        </p:txBody>
      </p:sp>
      <p:sp>
        <p:nvSpPr>
          <p:cNvPr id="23" name="TextBox 22">
            <a:extLst>
              <a:ext uri="{FF2B5EF4-FFF2-40B4-BE49-F238E27FC236}">
                <a16:creationId xmlns:a16="http://schemas.microsoft.com/office/drawing/2014/main" id="{7FB306CF-0164-407E-BB59-E9CD99B454B1}"/>
              </a:ext>
            </a:extLst>
          </p:cNvPr>
          <p:cNvSpPr txBox="1"/>
          <p:nvPr/>
        </p:nvSpPr>
        <p:spPr>
          <a:xfrm>
            <a:off x="8719439" y="2652600"/>
            <a:ext cx="2190023"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Barracuda - Email</a:t>
            </a:r>
          </a:p>
        </p:txBody>
      </p:sp>
      <p:sp>
        <p:nvSpPr>
          <p:cNvPr id="24" name="TextBox 23">
            <a:extLst>
              <a:ext uri="{FF2B5EF4-FFF2-40B4-BE49-F238E27FC236}">
                <a16:creationId xmlns:a16="http://schemas.microsoft.com/office/drawing/2014/main" id="{40567661-2AEC-49F5-B404-2D80E60D683F}"/>
              </a:ext>
            </a:extLst>
          </p:cNvPr>
          <p:cNvSpPr txBox="1"/>
          <p:nvPr/>
        </p:nvSpPr>
        <p:spPr>
          <a:xfrm>
            <a:off x="8503964" y="3407259"/>
            <a:ext cx="957313"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VPNs</a:t>
            </a:r>
          </a:p>
        </p:txBody>
      </p:sp>
      <p:sp>
        <p:nvSpPr>
          <p:cNvPr id="25" name="TextBox 24">
            <a:extLst>
              <a:ext uri="{FF2B5EF4-FFF2-40B4-BE49-F238E27FC236}">
                <a16:creationId xmlns:a16="http://schemas.microsoft.com/office/drawing/2014/main" id="{018FCB04-CF93-4122-9023-67DC0D6E85F5}"/>
              </a:ext>
            </a:extLst>
          </p:cNvPr>
          <p:cNvSpPr txBox="1"/>
          <p:nvPr/>
        </p:nvSpPr>
        <p:spPr>
          <a:xfrm>
            <a:off x="8732856" y="3859716"/>
            <a:ext cx="118494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LogMeIn</a:t>
            </a:r>
          </a:p>
        </p:txBody>
      </p:sp>
      <p:sp>
        <p:nvSpPr>
          <p:cNvPr id="26" name="TextBox 25">
            <a:extLst>
              <a:ext uri="{FF2B5EF4-FFF2-40B4-BE49-F238E27FC236}">
                <a16:creationId xmlns:a16="http://schemas.microsoft.com/office/drawing/2014/main" id="{A706F78E-63C8-4AF3-9A0B-CB13F1108ECB}"/>
              </a:ext>
            </a:extLst>
          </p:cNvPr>
          <p:cNvSpPr txBox="1"/>
          <p:nvPr/>
        </p:nvSpPr>
        <p:spPr>
          <a:xfrm>
            <a:off x="8732856" y="4277254"/>
            <a:ext cx="1330814" cy="400110"/>
          </a:xfrm>
          <a:prstGeom prst="rect">
            <a:avLst/>
          </a:prstGeom>
          <a:noFill/>
        </p:spPr>
        <p:txBody>
          <a:bodyPr wrap="none" rtlCol="0">
            <a:spAutoFit/>
          </a:bodyPr>
          <a:lstStyle/>
          <a:p>
            <a:r>
              <a:rPr lang="en-US" sz="2000" dirty="0" err="1">
                <a:solidFill>
                  <a:schemeClr val="bg2"/>
                </a:solidFill>
                <a:latin typeface="Roboto" panose="02000000000000000000" pitchFamily="2" charset="0"/>
                <a:ea typeface="Roboto" panose="02000000000000000000" pitchFamily="2" charset="0"/>
              </a:rPr>
              <a:t>Splashtop</a:t>
            </a:r>
            <a:endParaRPr lang="en-US" sz="2000" dirty="0">
              <a:solidFill>
                <a:schemeClr val="bg2"/>
              </a:solidFill>
              <a:latin typeface="Roboto" panose="02000000000000000000" pitchFamily="2" charset="0"/>
              <a:ea typeface="Roboto" panose="02000000000000000000" pitchFamily="2" charset="0"/>
            </a:endParaRPr>
          </a:p>
        </p:txBody>
      </p:sp>
      <p:sp>
        <p:nvSpPr>
          <p:cNvPr id="27" name="TextBox 26">
            <a:extLst>
              <a:ext uri="{FF2B5EF4-FFF2-40B4-BE49-F238E27FC236}">
                <a16:creationId xmlns:a16="http://schemas.microsoft.com/office/drawing/2014/main" id="{6E25B986-FF2F-4D8F-B3AC-26D7C49CC1A9}"/>
              </a:ext>
            </a:extLst>
          </p:cNvPr>
          <p:cNvSpPr txBox="1"/>
          <p:nvPr/>
        </p:nvSpPr>
        <p:spPr>
          <a:xfrm>
            <a:off x="8732856" y="4677364"/>
            <a:ext cx="332014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Remote Desktop - Windows</a:t>
            </a:r>
          </a:p>
        </p:txBody>
      </p:sp>
      <p:sp>
        <p:nvSpPr>
          <p:cNvPr id="39" name="Freeform 512">
            <a:extLst>
              <a:ext uri="{FF2B5EF4-FFF2-40B4-BE49-F238E27FC236}">
                <a16:creationId xmlns:a16="http://schemas.microsoft.com/office/drawing/2014/main" id="{F20F17C1-FF01-4EF7-8DE9-38B2B44B8128}"/>
              </a:ext>
            </a:extLst>
          </p:cNvPr>
          <p:cNvSpPr>
            <a:spLocks noEditPoints="1"/>
          </p:cNvSpPr>
          <p:nvPr/>
        </p:nvSpPr>
        <p:spPr bwMode="auto">
          <a:xfrm>
            <a:off x="619859" y="4805311"/>
            <a:ext cx="289803" cy="272163"/>
          </a:xfrm>
          <a:custGeom>
            <a:avLst/>
            <a:gdLst>
              <a:gd name="T0" fmla="*/ 49 w 190"/>
              <a:gd name="T1" fmla="*/ 27 h 178"/>
              <a:gd name="T2" fmla="*/ 27 w 190"/>
              <a:gd name="T3" fmla="*/ 31 h 178"/>
              <a:gd name="T4" fmla="*/ 44 w 190"/>
              <a:gd name="T5" fmla="*/ 51 h 178"/>
              <a:gd name="T6" fmla="*/ 44 w 190"/>
              <a:gd name="T7" fmla="*/ 42 h 178"/>
              <a:gd name="T8" fmla="*/ 34 w 190"/>
              <a:gd name="T9" fmla="*/ 38 h 178"/>
              <a:gd name="T10" fmla="*/ 41 w 190"/>
              <a:gd name="T11" fmla="*/ 34 h 178"/>
              <a:gd name="T12" fmla="*/ 51 w 190"/>
              <a:gd name="T13" fmla="*/ 41 h 178"/>
              <a:gd name="T14" fmla="*/ 190 w 190"/>
              <a:gd name="T15" fmla="*/ 34 h 178"/>
              <a:gd name="T16" fmla="*/ 164 w 190"/>
              <a:gd name="T17" fmla="*/ 17 h 178"/>
              <a:gd name="T18" fmla="*/ 71 w 190"/>
              <a:gd name="T19" fmla="*/ 65 h 178"/>
              <a:gd name="T20" fmla="*/ 57 w 190"/>
              <a:gd name="T21" fmla="*/ 9 h 178"/>
              <a:gd name="T22" fmla="*/ 20 w 190"/>
              <a:gd name="T23" fmla="*/ 65 h 178"/>
              <a:gd name="T24" fmla="*/ 20 w 190"/>
              <a:gd name="T25" fmla="*/ 112 h 178"/>
              <a:gd name="T26" fmla="*/ 57 w 190"/>
              <a:gd name="T27" fmla="*/ 169 h 178"/>
              <a:gd name="T28" fmla="*/ 71 w 190"/>
              <a:gd name="T29" fmla="*/ 113 h 178"/>
              <a:gd name="T30" fmla="*/ 164 w 190"/>
              <a:gd name="T31" fmla="*/ 160 h 178"/>
              <a:gd name="T32" fmla="*/ 190 w 190"/>
              <a:gd name="T33" fmla="*/ 144 h 178"/>
              <a:gd name="T34" fmla="*/ 190 w 190"/>
              <a:gd name="T35" fmla="*/ 34 h 178"/>
              <a:gd name="T36" fmla="*/ 53 w 190"/>
              <a:gd name="T37" fmla="*/ 16 h 178"/>
              <a:gd name="T38" fmla="*/ 26 w 190"/>
              <a:gd name="T39" fmla="*/ 59 h 178"/>
              <a:gd name="T40" fmla="*/ 44 w 190"/>
              <a:gd name="T41" fmla="*/ 72 h 178"/>
              <a:gd name="T42" fmla="*/ 72 w 190"/>
              <a:gd name="T43" fmla="*/ 76 h 178"/>
              <a:gd name="T44" fmla="*/ 44 w 190"/>
              <a:gd name="T45" fmla="*/ 72 h 178"/>
              <a:gd name="T46" fmla="*/ 16 w 190"/>
              <a:gd name="T47" fmla="*/ 152 h 178"/>
              <a:gd name="T48" fmla="*/ 69 w 190"/>
              <a:gd name="T49" fmla="*/ 124 h 178"/>
              <a:gd name="T50" fmla="*/ 63 w 190"/>
              <a:gd name="T51" fmla="*/ 108 h 178"/>
              <a:gd name="T52" fmla="*/ 164 w 190"/>
              <a:gd name="T53" fmla="*/ 25 h 178"/>
              <a:gd name="T54" fmla="*/ 63 w 190"/>
              <a:gd name="T55" fmla="*/ 108 h 178"/>
              <a:gd name="T56" fmla="*/ 164 w 190"/>
              <a:gd name="T57" fmla="*/ 152 h 178"/>
              <a:gd name="T58" fmla="*/ 100 w 190"/>
              <a:gd name="T59" fmla="*/ 94 h 178"/>
              <a:gd name="T60" fmla="*/ 80 w 190"/>
              <a:gd name="T61" fmla="*/ 84 h 178"/>
              <a:gd name="T62" fmla="*/ 80 w 190"/>
              <a:gd name="T63" fmla="*/ 93 h 178"/>
              <a:gd name="T64" fmla="*/ 80 w 190"/>
              <a:gd name="T65" fmla="*/ 84 h 178"/>
              <a:gd name="T66" fmla="*/ 33 w 190"/>
              <a:gd name="T67" fmla="*/ 129 h 178"/>
              <a:gd name="T68" fmla="*/ 41 w 190"/>
              <a:gd name="T69" fmla="*/ 152 h 178"/>
              <a:gd name="T70" fmla="*/ 58 w 190"/>
              <a:gd name="T71" fmla="*/ 132 h 178"/>
              <a:gd name="T72" fmla="*/ 45 w 190"/>
              <a:gd name="T73" fmla="*/ 143 h 178"/>
              <a:gd name="T74" fmla="*/ 34 w 190"/>
              <a:gd name="T75" fmla="*/ 141 h 178"/>
              <a:gd name="T76" fmla="*/ 37 w 190"/>
              <a:gd name="T77" fmla="*/ 137 h 178"/>
              <a:gd name="T78" fmla="*/ 51 w 190"/>
              <a:gd name="T79" fmla="*/ 137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0" h="178">
                <a:moveTo>
                  <a:pt x="58" y="45"/>
                </a:moveTo>
                <a:cubicBezTo>
                  <a:pt x="62" y="40"/>
                  <a:pt x="56" y="30"/>
                  <a:pt x="49" y="27"/>
                </a:cubicBezTo>
                <a:cubicBezTo>
                  <a:pt x="46" y="26"/>
                  <a:pt x="43" y="25"/>
                  <a:pt x="41" y="25"/>
                </a:cubicBezTo>
                <a:cubicBezTo>
                  <a:pt x="35" y="25"/>
                  <a:pt x="30" y="27"/>
                  <a:pt x="27" y="31"/>
                </a:cubicBezTo>
                <a:cubicBezTo>
                  <a:pt x="23" y="37"/>
                  <a:pt x="26" y="45"/>
                  <a:pt x="33" y="48"/>
                </a:cubicBezTo>
                <a:cubicBezTo>
                  <a:pt x="36" y="50"/>
                  <a:pt x="40" y="51"/>
                  <a:pt x="44" y="51"/>
                </a:cubicBezTo>
                <a:cubicBezTo>
                  <a:pt x="49" y="51"/>
                  <a:pt x="55" y="49"/>
                  <a:pt x="58" y="45"/>
                </a:cubicBezTo>
                <a:close/>
                <a:moveTo>
                  <a:pt x="44" y="42"/>
                </a:moveTo>
                <a:cubicBezTo>
                  <a:pt x="41" y="42"/>
                  <a:pt x="38" y="42"/>
                  <a:pt x="37" y="41"/>
                </a:cubicBezTo>
                <a:cubicBezTo>
                  <a:pt x="35" y="40"/>
                  <a:pt x="34" y="39"/>
                  <a:pt x="34" y="38"/>
                </a:cubicBezTo>
                <a:cubicBezTo>
                  <a:pt x="34" y="38"/>
                  <a:pt x="34" y="37"/>
                  <a:pt x="34" y="36"/>
                </a:cubicBezTo>
                <a:cubicBezTo>
                  <a:pt x="35" y="35"/>
                  <a:pt x="38" y="34"/>
                  <a:pt x="41" y="34"/>
                </a:cubicBezTo>
                <a:cubicBezTo>
                  <a:pt x="42" y="34"/>
                  <a:pt x="44" y="34"/>
                  <a:pt x="45" y="35"/>
                </a:cubicBezTo>
                <a:cubicBezTo>
                  <a:pt x="48" y="36"/>
                  <a:pt x="50" y="39"/>
                  <a:pt x="51" y="41"/>
                </a:cubicBezTo>
                <a:cubicBezTo>
                  <a:pt x="50" y="41"/>
                  <a:pt x="48" y="42"/>
                  <a:pt x="44" y="42"/>
                </a:cubicBezTo>
                <a:close/>
                <a:moveTo>
                  <a:pt x="190" y="34"/>
                </a:moveTo>
                <a:cubicBezTo>
                  <a:pt x="190" y="25"/>
                  <a:pt x="174" y="17"/>
                  <a:pt x="164" y="17"/>
                </a:cubicBezTo>
                <a:cubicBezTo>
                  <a:pt x="164" y="17"/>
                  <a:pt x="164" y="17"/>
                  <a:pt x="164" y="17"/>
                </a:cubicBezTo>
                <a:cubicBezTo>
                  <a:pt x="157" y="17"/>
                  <a:pt x="155" y="18"/>
                  <a:pt x="80" y="70"/>
                </a:cubicBezTo>
                <a:cubicBezTo>
                  <a:pt x="71" y="65"/>
                  <a:pt x="71" y="65"/>
                  <a:pt x="71" y="65"/>
                </a:cubicBezTo>
                <a:cubicBezTo>
                  <a:pt x="73" y="63"/>
                  <a:pt x="75" y="61"/>
                  <a:pt x="77" y="58"/>
                </a:cubicBezTo>
                <a:cubicBezTo>
                  <a:pt x="87" y="42"/>
                  <a:pt x="73" y="18"/>
                  <a:pt x="57" y="9"/>
                </a:cubicBezTo>
                <a:cubicBezTo>
                  <a:pt x="40" y="0"/>
                  <a:pt x="18" y="5"/>
                  <a:pt x="9" y="21"/>
                </a:cubicBezTo>
                <a:cubicBezTo>
                  <a:pt x="0" y="36"/>
                  <a:pt x="5" y="55"/>
                  <a:pt x="20" y="65"/>
                </a:cubicBezTo>
                <a:cubicBezTo>
                  <a:pt x="32" y="74"/>
                  <a:pt x="43" y="82"/>
                  <a:pt x="54" y="89"/>
                </a:cubicBezTo>
                <a:cubicBezTo>
                  <a:pt x="43" y="96"/>
                  <a:pt x="32" y="104"/>
                  <a:pt x="20" y="112"/>
                </a:cubicBezTo>
                <a:cubicBezTo>
                  <a:pt x="4" y="122"/>
                  <a:pt x="0" y="141"/>
                  <a:pt x="9" y="156"/>
                </a:cubicBezTo>
                <a:cubicBezTo>
                  <a:pt x="18" y="172"/>
                  <a:pt x="40" y="178"/>
                  <a:pt x="57" y="169"/>
                </a:cubicBezTo>
                <a:cubicBezTo>
                  <a:pt x="73" y="159"/>
                  <a:pt x="87" y="135"/>
                  <a:pt x="77" y="119"/>
                </a:cubicBezTo>
                <a:cubicBezTo>
                  <a:pt x="75" y="117"/>
                  <a:pt x="73" y="115"/>
                  <a:pt x="71" y="113"/>
                </a:cubicBezTo>
                <a:cubicBezTo>
                  <a:pt x="80" y="107"/>
                  <a:pt x="80" y="107"/>
                  <a:pt x="80" y="107"/>
                </a:cubicBezTo>
                <a:cubicBezTo>
                  <a:pt x="155" y="159"/>
                  <a:pt x="157" y="160"/>
                  <a:pt x="164" y="160"/>
                </a:cubicBezTo>
                <a:cubicBezTo>
                  <a:pt x="164" y="160"/>
                  <a:pt x="164" y="160"/>
                  <a:pt x="164" y="160"/>
                </a:cubicBezTo>
                <a:cubicBezTo>
                  <a:pt x="174" y="160"/>
                  <a:pt x="190" y="153"/>
                  <a:pt x="190" y="144"/>
                </a:cubicBezTo>
                <a:cubicBezTo>
                  <a:pt x="107" y="89"/>
                  <a:pt x="107" y="89"/>
                  <a:pt x="107" y="89"/>
                </a:cubicBezTo>
                <a:lnTo>
                  <a:pt x="190" y="34"/>
                </a:lnTo>
                <a:close/>
                <a:moveTo>
                  <a:pt x="16" y="25"/>
                </a:moveTo>
                <a:cubicBezTo>
                  <a:pt x="24" y="13"/>
                  <a:pt x="40" y="9"/>
                  <a:pt x="53" y="16"/>
                </a:cubicBezTo>
                <a:cubicBezTo>
                  <a:pt x="66" y="23"/>
                  <a:pt x="77" y="41"/>
                  <a:pt x="69" y="53"/>
                </a:cubicBezTo>
                <a:cubicBezTo>
                  <a:pt x="62" y="65"/>
                  <a:pt x="39" y="66"/>
                  <a:pt x="26" y="59"/>
                </a:cubicBezTo>
                <a:cubicBezTo>
                  <a:pt x="13" y="52"/>
                  <a:pt x="9" y="37"/>
                  <a:pt x="16" y="25"/>
                </a:cubicBezTo>
                <a:close/>
                <a:moveTo>
                  <a:pt x="44" y="72"/>
                </a:moveTo>
                <a:cubicBezTo>
                  <a:pt x="50" y="72"/>
                  <a:pt x="57" y="71"/>
                  <a:pt x="63" y="69"/>
                </a:cubicBezTo>
                <a:cubicBezTo>
                  <a:pt x="72" y="76"/>
                  <a:pt x="72" y="76"/>
                  <a:pt x="72" y="76"/>
                </a:cubicBezTo>
                <a:cubicBezTo>
                  <a:pt x="69" y="78"/>
                  <a:pt x="65" y="81"/>
                  <a:pt x="61" y="84"/>
                </a:cubicBezTo>
                <a:cubicBezTo>
                  <a:pt x="55" y="80"/>
                  <a:pt x="50" y="76"/>
                  <a:pt x="44" y="72"/>
                </a:cubicBezTo>
                <a:close/>
                <a:moveTo>
                  <a:pt x="53" y="161"/>
                </a:moveTo>
                <a:cubicBezTo>
                  <a:pt x="40" y="168"/>
                  <a:pt x="24" y="164"/>
                  <a:pt x="16" y="152"/>
                </a:cubicBezTo>
                <a:cubicBezTo>
                  <a:pt x="9" y="140"/>
                  <a:pt x="13" y="125"/>
                  <a:pt x="26" y="118"/>
                </a:cubicBezTo>
                <a:cubicBezTo>
                  <a:pt x="39" y="111"/>
                  <a:pt x="62" y="112"/>
                  <a:pt x="69" y="124"/>
                </a:cubicBezTo>
                <a:cubicBezTo>
                  <a:pt x="77" y="136"/>
                  <a:pt x="66" y="154"/>
                  <a:pt x="53" y="161"/>
                </a:cubicBezTo>
                <a:close/>
                <a:moveTo>
                  <a:pt x="63" y="108"/>
                </a:moveTo>
                <a:cubicBezTo>
                  <a:pt x="57" y="106"/>
                  <a:pt x="50" y="105"/>
                  <a:pt x="44" y="105"/>
                </a:cubicBezTo>
                <a:cubicBezTo>
                  <a:pt x="142" y="37"/>
                  <a:pt x="159" y="25"/>
                  <a:pt x="164" y="25"/>
                </a:cubicBezTo>
                <a:cubicBezTo>
                  <a:pt x="164" y="25"/>
                  <a:pt x="171" y="25"/>
                  <a:pt x="179" y="31"/>
                </a:cubicBezTo>
                <a:lnTo>
                  <a:pt x="63" y="108"/>
                </a:lnTo>
                <a:close/>
                <a:moveTo>
                  <a:pt x="179" y="146"/>
                </a:moveTo>
                <a:cubicBezTo>
                  <a:pt x="171" y="153"/>
                  <a:pt x="164" y="152"/>
                  <a:pt x="164" y="152"/>
                </a:cubicBezTo>
                <a:cubicBezTo>
                  <a:pt x="160" y="152"/>
                  <a:pt x="147" y="144"/>
                  <a:pt x="87" y="102"/>
                </a:cubicBezTo>
                <a:cubicBezTo>
                  <a:pt x="100" y="94"/>
                  <a:pt x="100" y="94"/>
                  <a:pt x="100" y="94"/>
                </a:cubicBezTo>
                <a:lnTo>
                  <a:pt x="179" y="146"/>
                </a:lnTo>
                <a:close/>
                <a:moveTo>
                  <a:pt x="80" y="84"/>
                </a:moveTo>
                <a:cubicBezTo>
                  <a:pt x="78" y="84"/>
                  <a:pt x="76" y="86"/>
                  <a:pt x="76" y="89"/>
                </a:cubicBezTo>
                <a:cubicBezTo>
                  <a:pt x="76" y="91"/>
                  <a:pt x="78" y="93"/>
                  <a:pt x="80" y="93"/>
                </a:cubicBezTo>
                <a:cubicBezTo>
                  <a:pt x="82" y="93"/>
                  <a:pt x="84" y="91"/>
                  <a:pt x="84" y="89"/>
                </a:cubicBezTo>
                <a:cubicBezTo>
                  <a:pt x="84" y="86"/>
                  <a:pt x="82" y="84"/>
                  <a:pt x="80" y="84"/>
                </a:cubicBezTo>
                <a:close/>
                <a:moveTo>
                  <a:pt x="44" y="127"/>
                </a:moveTo>
                <a:cubicBezTo>
                  <a:pt x="40" y="127"/>
                  <a:pt x="36" y="127"/>
                  <a:pt x="33" y="129"/>
                </a:cubicBezTo>
                <a:cubicBezTo>
                  <a:pt x="26" y="132"/>
                  <a:pt x="23" y="140"/>
                  <a:pt x="27" y="146"/>
                </a:cubicBezTo>
                <a:cubicBezTo>
                  <a:pt x="30" y="150"/>
                  <a:pt x="35" y="152"/>
                  <a:pt x="41" y="152"/>
                </a:cubicBezTo>
                <a:cubicBezTo>
                  <a:pt x="43" y="152"/>
                  <a:pt x="46" y="152"/>
                  <a:pt x="49" y="150"/>
                </a:cubicBezTo>
                <a:cubicBezTo>
                  <a:pt x="56" y="147"/>
                  <a:pt x="62" y="138"/>
                  <a:pt x="58" y="132"/>
                </a:cubicBezTo>
                <a:cubicBezTo>
                  <a:pt x="55" y="128"/>
                  <a:pt x="49" y="127"/>
                  <a:pt x="44" y="127"/>
                </a:cubicBezTo>
                <a:close/>
                <a:moveTo>
                  <a:pt x="45" y="143"/>
                </a:moveTo>
                <a:cubicBezTo>
                  <a:pt x="44" y="143"/>
                  <a:pt x="42" y="144"/>
                  <a:pt x="41" y="144"/>
                </a:cubicBezTo>
                <a:cubicBezTo>
                  <a:pt x="38" y="144"/>
                  <a:pt x="35" y="143"/>
                  <a:pt x="34" y="141"/>
                </a:cubicBezTo>
                <a:cubicBezTo>
                  <a:pt x="34" y="140"/>
                  <a:pt x="34" y="140"/>
                  <a:pt x="34" y="139"/>
                </a:cubicBezTo>
                <a:cubicBezTo>
                  <a:pt x="34" y="138"/>
                  <a:pt x="35" y="137"/>
                  <a:pt x="37" y="137"/>
                </a:cubicBezTo>
                <a:cubicBezTo>
                  <a:pt x="38" y="136"/>
                  <a:pt x="41" y="135"/>
                  <a:pt x="44" y="135"/>
                </a:cubicBezTo>
                <a:cubicBezTo>
                  <a:pt x="48" y="135"/>
                  <a:pt x="50" y="136"/>
                  <a:pt x="51" y="137"/>
                </a:cubicBezTo>
                <a:cubicBezTo>
                  <a:pt x="50" y="138"/>
                  <a:pt x="48" y="141"/>
                  <a:pt x="45" y="143"/>
                </a:cubicBezTo>
                <a:close/>
              </a:path>
            </a:pathLst>
          </a:custGeom>
          <a:solidFill>
            <a:srgbClr val="FFFFFF"/>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33" name="TextBox 32">
            <a:extLst>
              <a:ext uri="{FF2B5EF4-FFF2-40B4-BE49-F238E27FC236}">
                <a16:creationId xmlns:a16="http://schemas.microsoft.com/office/drawing/2014/main" id="{B773B6E2-4ED2-43D5-9D8D-34EF1563CD45}"/>
              </a:ext>
            </a:extLst>
          </p:cNvPr>
          <p:cNvSpPr txBox="1"/>
          <p:nvPr/>
        </p:nvSpPr>
        <p:spPr>
          <a:xfrm>
            <a:off x="1075721" y="1821857"/>
            <a:ext cx="4362092"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Password Protect Your Device</a:t>
            </a:r>
          </a:p>
        </p:txBody>
      </p:sp>
      <p:sp>
        <p:nvSpPr>
          <p:cNvPr id="34" name="TextBox 33">
            <a:extLst>
              <a:ext uri="{FF2B5EF4-FFF2-40B4-BE49-F238E27FC236}">
                <a16:creationId xmlns:a16="http://schemas.microsoft.com/office/drawing/2014/main" id="{6E5B0330-4D1B-4DFE-9BD7-FEEFCE442BFC}"/>
              </a:ext>
            </a:extLst>
          </p:cNvPr>
          <p:cNvSpPr txBox="1"/>
          <p:nvPr/>
        </p:nvSpPr>
        <p:spPr>
          <a:xfrm>
            <a:off x="1075721" y="4296653"/>
            <a:ext cx="4641014"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Remote Wipe or Remote Encrypt</a:t>
            </a:r>
          </a:p>
        </p:txBody>
      </p:sp>
      <p:sp>
        <p:nvSpPr>
          <p:cNvPr id="35" name="Freeform 180">
            <a:extLst>
              <a:ext uri="{FF2B5EF4-FFF2-40B4-BE49-F238E27FC236}">
                <a16:creationId xmlns:a16="http://schemas.microsoft.com/office/drawing/2014/main" id="{6A04E73C-6F9E-4511-8A00-2C06C3F24CFC}"/>
              </a:ext>
            </a:extLst>
          </p:cNvPr>
          <p:cNvSpPr>
            <a:spLocks noEditPoints="1"/>
          </p:cNvSpPr>
          <p:nvPr/>
        </p:nvSpPr>
        <p:spPr bwMode="auto">
          <a:xfrm>
            <a:off x="1535057" y="2475181"/>
            <a:ext cx="402089" cy="292645"/>
          </a:xfrm>
          <a:custGeom>
            <a:avLst/>
            <a:gdLst>
              <a:gd name="T0" fmla="*/ 185 w 186"/>
              <a:gd name="T1" fmla="*/ 128 h 135"/>
              <a:gd name="T2" fmla="*/ 185 w 186"/>
              <a:gd name="T3" fmla="*/ 128 h 135"/>
              <a:gd name="T4" fmla="*/ 169 w 186"/>
              <a:gd name="T5" fmla="*/ 103 h 135"/>
              <a:gd name="T6" fmla="*/ 169 w 186"/>
              <a:gd name="T7" fmla="*/ 101 h 135"/>
              <a:gd name="T8" fmla="*/ 169 w 186"/>
              <a:gd name="T9" fmla="*/ 8 h 135"/>
              <a:gd name="T10" fmla="*/ 160 w 186"/>
              <a:gd name="T11" fmla="*/ 0 h 135"/>
              <a:gd name="T12" fmla="*/ 25 w 186"/>
              <a:gd name="T13" fmla="*/ 0 h 135"/>
              <a:gd name="T14" fmla="*/ 17 w 186"/>
              <a:gd name="T15" fmla="*/ 8 h 135"/>
              <a:gd name="T16" fmla="*/ 17 w 186"/>
              <a:gd name="T17" fmla="*/ 101 h 135"/>
              <a:gd name="T18" fmla="*/ 17 w 186"/>
              <a:gd name="T19" fmla="*/ 103 h 135"/>
              <a:gd name="T20" fmla="*/ 1 w 186"/>
              <a:gd name="T21" fmla="*/ 128 h 135"/>
              <a:gd name="T22" fmla="*/ 1 w 186"/>
              <a:gd name="T23" fmla="*/ 128 h 135"/>
              <a:gd name="T24" fmla="*/ 0 w 186"/>
              <a:gd name="T25" fmla="*/ 130 h 135"/>
              <a:gd name="T26" fmla="*/ 4 w 186"/>
              <a:gd name="T27" fmla="*/ 135 h 135"/>
              <a:gd name="T28" fmla="*/ 182 w 186"/>
              <a:gd name="T29" fmla="*/ 135 h 135"/>
              <a:gd name="T30" fmla="*/ 186 w 186"/>
              <a:gd name="T31" fmla="*/ 130 h 135"/>
              <a:gd name="T32" fmla="*/ 185 w 186"/>
              <a:gd name="T33" fmla="*/ 128 h 135"/>
              <a:gd name="T34" fmla="*/ 25 w 186"/>
              <a:gd name="T35" fmla="*/ 8 h 135"/>
              <a:gd name="T36" fmla="*/ 160 w 186"/>
              <a:gd name="T37" fmla="*/ 8 h 135"/>
              <a:gd name="T38" fmla="*/ 160 w 186"/>
              <a:gd name="T39" fmla="*/ 101 h 135"/>
              <a:gd name="T40" fmla="*/ 25 w 186"/>
              <a:gd name="T41" fmla="*/ 101 h 135"/>
              <a:gd name="T42" fmla="*/ 25 w 186"/>
              <a:gd name="T43" fmla="*/ 8 h 135"/>
              <a:gd name="T44" fmla="*/ 12 w 186"/>
              <a:gd name="T45" fmla="*/ 126 h 135"/>
              <a:gd name="T46" fmla="*/ 24 w 186"/>
              <a:gd name="T47" fmla="*/ 109 h 135"/>
              <a:gd name="T48" fmla="*/ 25 w 186"/>
              <a:gd name="T49" fmla="*/ 109 h 135"/>
              <a:gd name="T50" fmla="*/ 160 w 186"/>
              <a:gd name="T51" fmla="*/ 109 h 135"/>
              <a:gd name="T52" fmla="*/ 162 w 186"/>
              <a:gd name="T53" fmla="*/ 109 h 135"/>
              <a:gd name="T54" fmla="*/ 174 w 186"/>
              <a:gd name="T55" fmla="*/ 126 h 135"/>
              <a:gd name="T56" fmla="*/ 12 w 186"/>
              <a:gd name="T57" fmla="*/ 126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86" h="135">
                <a:moveTo>
                  <a:pt x="185" y="128"/>
                </a:moveTo>
                <a:cubicBezTo>
                  <a:pt x="185" y="128"/>
                  <a:pt x="185" y="128"/>
                  <a:pt x="185" y="128"/>
                </a:cubicBezTo>
                <a:cubicBezTo>
                  <a:pt x="169" y="103"/>
                  <a:pt x="169" y="103"/>
                  <a:pt x="169" y="103"/>
                </a:cubicBezTo>
                <a:cubicBezTo>
                  <a:pt x="169" y="102"/>
                  <a:pt x="169" y="102"/>
                  <a:pt x="169" y="101"/>
                </a:cubicBezTo>
                <a:cubicBezTo>
                  <a:pt x="169" y="8"/>
                  <a:pt x="169" y="8"/>
                  <a:pt x="169" y="8"/>
                </a:cubicBezTo>
                <a:cubicBezTo>
                  <a:pt x="169" y="3"/>
                  <a:pt x="165" y="0"/>
                  <a:pt x="160" y="0"/>
                </a:cubicBezTo>
                <a:cubicBezTo>
                  <a:pt x="25" y="0"/>
                  <a:pt x="25" y="0"/>
                  <a:pt x="25" y="0"/>
                </a:cubicBezTo>
                <a:cubicBezTo>
                  <a:pt x="21" y="0"/>
                  <a:pt x="17" y="3"/>
                  <a:pt x="17" y="8"/>
                </a:cubicBezTo>
                <a:cubicBezTo>
                  <a:pt x="17" y="101"/>
                  <a:pt x="17" y="101"/>
                  <a:pt x="17" y="101"/>
                </a:cubicBezTo>
                <a:cubicBezTo>
                  <a:pt x="17" y="102"/>
                  <a:pt x="17" y="102"/>
                  <a:pt x="17" y="103"/>
                </a:cubicBezTo>
                <a:cubicBezTo>
                  <a:pt x="1" y="128"/>
                  <a:pt x="1" y="128"/>
                  <a:pt x="1" y="128"/>
                </a:cubicBezTo>
                <a:cubicBezTo>
                  <a:pt x="1" y="128"/>
                  <a:pt x="1" y="128"/>
                  <a:pt x="1" y="128"/>
                </a:cubicBezTo>
                <a:cubicBezTo>
                  <a:pt x="0" y="129"/>
                  <a:pt x="0" y="130"/>
                  <a:pt x="0" y="130"/>
                </a:cubicBezTo>
                <a:cubicBezTo>
                  <a:pt x="0" y="133"/>
                  <a:pt x="2" y="135"/>
                  <a:pt x="4" y="135"/>
                </a:cubicBezTo>
                <a:cubicBezTo>
                  <a:pt x="182" y="135"/>
                  <a:pt x="182" y="135"/>
                  <a:pt x="182" y="135"/>
                </a:cubicBezTo>
                <a:cubicBezTo>
                  <a:pt x="184" y="135"/>
                  <a:pt x="186" y="133"/>
                  <a:pt x="186" y="130"/>
                </a:cubicBezTo>
                <a:cubicBezTo>
                  <a:pt x="186" y="130"/>
                  <a:pt x="185" y="129"/>
                  <a:pt x="185" y="128"/>
                </a:cubicBezTo>
                <a:close/>
                <a:moveTo>
                  <a:pt x="25" y="8"/>
                </a:moveTo>
                <a:cubicBezTo>
                  <a:pt x="160" y="8"/>
                  <a:pt x="160" y="8"/>
                  <a:pt x="160" y="8"/>
                </a:cubicBezTo>
                <a:cubicBezTo>
                  <a:pt x="160" y="101"/>
                  <a:pt x="160" y="101"/>
                  <a:pt x="160" y="101"/>
                </a:cubicBezTo>
                <a:cubicBezTo>
                  <a:pt x="25" y="101"/>
                  <a:pt x="25" y="101"/>
                  <a:pt x="25" y="101"/>
                </a:cubicBezTo>
                <a:lnTo>
                  <a:pt x="25" y="8"/>
                </a:lnTo>
                <a:close/>
                <a:moveTo>
                  <a:pt x="12" y="126"/>
                </a:moveTo>
                <a:cubicBezTo>
                  <a:pt x="24" y="109"/>
                  <a:pt x="24" y="109"/>
                  <a:pt x="24" y="109"/>
                </a:cubicBezTo>
                <a:cubicBezTo>
                  <a:pt x="24" y="109"/>
                  <a:pt x="25" y="109"/>
                  <a:pt x="25" y="109"/>
                </a:cubicBezTo>
                <a:cubicBezTo>
                  <a:pt x="160" y="109"/>
                  <a:pt x="160" y="109"/>
                  <a:pt x="160" y="109"/>
                </a:cubicBezTo>
                <a:cubicBezTo>
                  <a:pt x="161" y="109"/>
                  <a:pt x="162" y="109"/>
                  <a:pt x="162" y="109"/>
                </a:cubicBezTo>
                <a:cubicBezTo>
                  <a:pt x="174" y="126"/>
                  <a:pt x="174" y="126"/>
                  <a:pt x="174" y="126"/>
                </a:cubicBezTo>
                <a:lnTo>
                  <a:pt x="12" y="126"/>
                </a:lnTo>
                <a:close/>
              </a:path>
            </a:pathLst>
          </a:custGeom>
          <a:solidFill>
            <a:schemeClr val="tx1"/>
          </a:solidFill>
          <a:ln>
            <a:solidFill>
              <a:schemeClr val="tx2"/>
            </a:solidFill>
          </a:ln>
        </p:spPr>
        <p:txBody>
          <a:bodyPr vert="horz" wrap="square" lIns="68580" tIns="34290" rIns="68580" bIns="34290" numCol="1" anchor="t" anchorCtr="0" compatLnSpc="1">
            <a:prstTxWarp prst="textNoShape">
              <a:avLst/>
            </a:prstTxWarp>
          </a:bodyPr>
          <a:lstStyle/>
          <a:p>
            <a:endParaRPr lang="en-US" sz="1350"/>
          </a:p>
        </p:txBody>
      </p:sp>
      <p:sp>
        <p:nvSpPr>
          <p:cNvPr id="36" name="Freeform 178">
            <a:extLst>
              <a:ext uri="{FF2B5EF4-FFF2-40B4-BE49-F238E27FC236}">
                <a16:creationId xmlns:a16="http://schemas.microsoft.com/office/drawing/2014/main" id="{E9202565-9AF2-4C2D-BB14-70858D9426E8}"/>
              </a:ext>
            </a:extLst>
          </p:cNvPr>
          <p:cNvSpPr>
            <a:spLocks noEditPoints="1"/>
          </p:cNvSpPr>
          <p:nvPr/>
        </p:nvSpPr>
        <p:spPr bwMode="auto">
          <a:xfrm>
            <a:off x="1604558" y="2914063"/>
            <a:ext cx="278798" cy="514937"/>
          </a:xfrm>
          <a:custGeom>
            <a:avLst/>
            <a:gdLst>
              <a:gd name="T0" fmla="*/ 50 w 101"/>
              <a:gd name="T1" fmla="*/ 173 h 186"/>
              <a:gd name="T2" fmla="*/ 54 w 101"/>
              <a:gd name="T3" fmla="*/ 169 h 186"/>
              <a:gd name="T4" fmla="*/ 50 w 101"/>
              <a:gd name="T5" fmla="*/ 165 h 186"/>
              <a:gd name="T6" fmla="*/ 46 w 101"/>
              <a:gd name="T7" fmla="*/ 169 h 186"/>
              <a:gd name="T8" fmla="*/ 50 w 101"/>
              <a:gd name="T9" fmla="*/ 173 h 186"/>
              <a:gd name="T10" fmla="*/ 84 w 101"/>
              <a:gd name="T11" fmla="*/ 0 h 186"/>
              <a:gd name="T12" fmla="*/ 16 w 101"/>
              <a:gd name="T13" fmla="*/ 0 h 186"/>
              <a:gd name="T14" fmla="*/ 0 w 101"/>
              <a:gd name="T15" fmla="*/ 17 h 186"/>
              <a:gd name="T16" fmla="*/ 0 w 101"/>
              <a:gd name="T17" fmla="*/ 169 h 186"/>
              <a:gd name="T18" fmla="*/ 16 w 101"/>
              <a:gd name="T19" fmla="*/ 186 h 186"/>
              <a:gd name="T20" fmla="*/ 84 w 101"/>
              <a:gd name="T21" fmla="*/ 186 h 186"/>
              <a:gd name="T22" fmla="*/ 101 w 101"/>
              <a:gd name="T23" fmla="*/ 169 h 186"/>
              <a:gd name="T24" fmla="*/ 101 w 101"/>
              <a:gd name="T25" fmla="*/ 17 h 186"/>
              <a:gd name="T26" fmla="*/ 84 w 101"/>
              <a:gd name="T27" fmla="*/ 0 h 186"/>
              <a:gd name="T28" fmla="*/ 92 w 101"/>
              <a:gd name="T29" fmla="*/ 169 h 186"/>
              <a:gd name="T30" fmla="*/ 84 w 101"/>
              <a:gd name="T31" fmla="*/ 177 h 186"/>
              <a:gd name="T32" fmla="*/ 16 w 101"/>
              <a:gd name="T33" fmla="*/ 177 h 186"/>
              <a:gd name="T34" fmla="*/ 8 w 101"/>
              <a:gd name="T35" fmla="*/ 169 h 186"/>
              <a:gd name="T36" fmla="*/ 8 w 101"/>
              <a:gd name="T37" fmla="*/ 161 h 186"/>
              <a:gd name="T38" fmla="*/ 92 w 101"/>
              <a:gd name="T39" fmla="*/ 161 h 186"/>
              <a:gd name="T40" fmla="*/ 92 w 101"/>
              <a:gd name="T41" fmla="*/ 169 h 186"/>
              <a:gd name="T42" fmla="*/ 92 w 101"/>
              <a:gd name="T43" fmla="*/ 152 h 186"/>
              <a:gd name="T44" fmla="*/ 8 w 101"/>
              <a:gd name="T45" fmla="*/ 152 h 186"/>
              <a:gd name="T46" fmla="*/ 8 w 101"/>
              <a:gd name="T47" fmla="*/ 34 h 186"/>
              <a:gd name="T48" fmla="*/ 92 w 101"/>
              <a:gd name="T49" fmla="*/ 34 h 186"/>
              <a:gd name="T50" fmla="*/ 92 w 101"/>
              <a:gd name="T51" fmla="*/ 152 h 186"/>
              <a:gd name="T52" fmla="*/ 92 w 101"/>
              <a:gd name="T53" fmla="*/ 26 h 186"/>
              <a:gd name="T54" fmla="*/ 8 w 101"/>
              <a:gd name="T55" fmla="*/ 26 h 186"/>
              <a:gd name="T56" fmla="*/ 8 w 101"/>
              <a:gd name="T57" fmla="*/ 17 h 186"/>
              <a:gd name="T58" fmla="*/ 16 w 101"/>
              <a:gd name="T59" fmla="*/ 9 h 186"/>
              <a:gd name="T60" fmla="*/ 84 w 101"/>
              <a:gd name="T61" fmla="*/ 9 h 186"/>
              <a:gd name="T62" fmla="*/ 92 w 101"/>
              <a:gd name="T63" fmla="*/ 17 h 186"/>
              <a:gd name="T64" fmla="*/ 92 w 101"/>
              <a:gd name="T65" fmla="*/ 26 h 186"/>
              <a:gd name="T66" fmla="*/ 54 w 101"/>
              <a:gd name="T67" fmla="*/ 13 h 186"/>
              <a:gd name="T68" fmla="*/ 46 w 101"/>
              <a:gd name="T69" fmla="*/ 13 h 186"/>
              <a:gd name="T70" fmla="*/ 42 w 101"/>
              <a:gd name="T71" fmla="*/ 17 h 186"/>
              <a:gd name="T72" fmla="*/ 46 w 101"/>
              <a:gd name="T73" fmla="*/ 21 h 186"/>
              <a:gd name="T74" fmla="*/ 54 w 101"/>
              <a:gd name="T75" fmla="*/ 21 h 186"/>
              <a:gd name="T76" fmla="*/ 59 w 101"/>
              <a:gd name="T77" fmla="*/ 17 h 186"/>
              <a:gd name="T78" fmla="*/ 54 w 101"/>
              <a:gd name="T79" fmla="*/ 1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1" h="186">
                <a:moveTo>
                  <a:pt x="50" y="173"/>
                </a:moveTo>
                <a:cubicBezTo>
                  <a:pt x="53" y="173"/>
                  <a:pt x="54" y="171"/>
                  <a:pt x="54" y="169"/>
                </a:cubicBezTo>
                <a:cubicBezTo>
                  <a:pt x="54" y="167"/>
                  <a:pt x="53" y="165"/>
                  <a:pt x="50" y="165"/>
                </a:cubicBezTo>
                <a:cubicBezTo>
                  <a:pt x="48" y="165"/>
                  <a:pt x="46" y="167"/>
                  <a:pt x="46" y="169"/>
                </a:cubicBezTo>
                <a:cubicBezTo>
                  <a:pt x="46" y="171"/>
                  <a:pt x="48" y="173"/>
                  <a:pt x="50" y="173"/>
                </a:cubicBezTo>
                <a:close/>
                <a:moveTo>
                  <a:pt x="84" y="0"/>
                </a:moveTo>
                <a:cubicBezTo>
                  <a:pt x="16" y="0"/>
                  <a:pt x="16" y="0"/>
                  <a:pt x="16" y="0"/>
                </a:cubicBezTo>
                <a:cubicBezTo>
                  <a:pt x="7" y="0"/>
                  <a:pt x="0" y="8"/>
                  <a:pt x="0" y="17"/>
                </a:cubicBezTo>
                <a:cubicBezTo>
                  <a:pt x="0" y="169"/>
                  <a:pt x="0" y="169"/>
                  <a:pt x="0" y="169"/>
                </a:cubicBezTo>
                <a:cubicBezTo>
                  <a:pt x="0" y="178"/>
                  <a:pt x="7" y="186"/>
                  <a:pt x="16" y="186"/>
                </a:cubicBezTo>
                <a:cubicBezTo>
                  <a:pt x="84" y="186"/>
                  <a:pt x="84" y="186"/>
                  <a:pt x="84" y="186"/>
                </a:cubicBezTo>
                <a:cubicBezTo>
                  <a:pt x="93" y="186"/>
                  <a:pt x="101" y="178"/>
                  <a:pt x="101" y="169"/>
                </a:cubicBezTo>
                <a:cubicBezTo>
                  <a:pt x="101" y="17"/>
                  <a:pt x="101" y="17"/>
                  <a:pt x="101" y="17"/>
                </a:cubicBezTo>
                <a:cubicBezTo>
                  <a:pt x="101" y="8"/>
                  <a:pt x="93" y="0"/>
                  <a:pt x="84" y="0"/>
                </a:cubicBezTo>
                <a:close/>
                <a:moveTo>
                  <a:pt x="92" y="169"/>
                </a:moveTo>
                <a:cubicBezTo>
                  <a:pt x="92" y="174"/>
                  <a:pt x="89" y="177"/>
                  <a:pt x="84" y="177"/>
                </a:cubicBezTo>
                <a:cubicBezTo>
                  <a:pt x="16" y="177"/>
                  <a:pt x="16" y="177"/>
                  <a:pt x="16" y="177"/>
                </a:cubicBezTo>
                <a:cubicBezTo>
                  <a:pt x="12" y="177"/>
                  <a:pt x="8" y="174"/>
                  <a:pt x="8" y="169"/>
                </a:cubicBezTo>
                <a:cubicBezTo>
                  <a:pt x="8" y="161"/>
                  <a:pt x="8" y="161"/>
                  <a:pt x="8" y="161"/>
                </a:cubicBezTo>
                <a:cubicBezTo>
                  <a:pt x="92" y="161"/>
                  <a:pt x="92" y="161"/>
                  <a:pt x="92" y="161"/>
                </a:cubicBezTo>
                <a:lnTo>
                  <a:pt x="92" y="169"/>
                </a:lnTo>
                <a:close/>
                <a:moveTo>
                  <a:pt x="92" y="152"/>
                </a:moveTo>
                <a:cubicBezTo>
                  <a:pt x="8" y="152"/>
                  <a:pt x="8" y="152"/>
                  <a:pt x="8" y="152"/>
                </a:cubicBezTo>
                <a:cubicBezTo>
                  <a:pt x="8" y="34"/>
                  <a:pt x="8" y="34"/>
                  <a:pt x="8" y="34"/>
                </a:cubicBezTo>
                <a:cubicBezTo>
                  <a:pt x="92" y="34"/>
                  <a:pt x="92" y="34"/>
                  <a:pt x="92" y="34"/>
                </a:cubicBezTo>
                <a:lnTo>
                  <a:pt x="92" y="152"/>
                </a:lnTo>
                <a:close/>
                <a:moveTo>
                  <a:pt x="92" y="26"/>
                </a:moveTo>
                <a:cubicBezTo>
                  <a:pt x="8" y="26"/>
                  <a:pt x="8" y="26"/>
                  <a:pt x="8" y="26"/>
                </a:cubicBezTo>
                <a:cubicBezTo>
                  <a:pt x="8" y="17"/>
                  <a:pt x="8" y="17"/>
                  <a:pt x="8" y="17"/>
                </a:cubicBezTo>
                <a:cubicBezTo>
                  <a:pt x="8" y="13"/>
                  <a:pt x="12" y="9"/>
                  <a:pt x="16" y="9"/>
                </a:cubicBezTo>
                <a:cubicBezTo>
                  <a:pt x="84" y="9"/>
                  <a:pt x="84" y="9"/>
                  <a:pt x="84" y="9"/>
                </a:cubicBezTo>
                <a:cubicBezTo>
                  <a:pt x="89" y="9"/>
                  <a:pt x="92" y="13"/>
                  <a:pt x="92" y="17"/>
                </a:cubicBezTo>
                <a:lnTo>
                  <a:pt x="92" y="26"/>
                </a:lnTo>
                <a:close/>
                <a:moveTo>
                  <a:pt x="54" y="13"/>
                </a:moveTo>
                <a:cubicBezTo>
                  <a:pt x="46" y="13"/>
                  <a:pt x="46" y="13"/>
                  <a:pt x="46" y="13"/>
                </a:cubicBezTo>
                <a:cubicBezTo>
                  <a:pt x="44" y="13"/>
                  <a:pt x="42" y="15"/>
                  <a:pt x="42" y="17"/>
                </a:cubicBezTo>
                <a:cubicBezTo>
                  <a:pt x="42" y="20"/>
                  <a:pt x="44" y="21"/>
                  <a:pt x="46" y="21"/>
                </a:cubicBezTo>
                <a:cubicBezTo>
                  <a:pt x="54" y="21"/>
                  <a:pt x="54" y="21"/>
                  <a:pt x="54" y="21"/>
                </a:cubicBezTo>
                <a:cubicBezTo>
                  <a:pt x="57" y="21"/>
                  <a:pt x="59" y="20"/>
                  <a:pt x="59" y="17"/>
                </a:cubicBezTo>
                <a:cubicBezTo>
                  <a:pt x="59" y="15"/>
                  <a:pt x="57" y="13"/>
                  <a:pt x="54" y="13"/>
                </a:cubicBez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5" name="TextBox 4">
            <a:extLst>
              <a:ext uri="{FF2B5EF4-FFF2-40B4-BE49-F238E27FC236}">
                <a16:creationId xmlns:a16="http://schemas.microsoft.com/office/drawing/2014/main" id="{D853DF18-56A8-43E8-ABDE-B1E003F3C6A9}"/>
              </a:ext>
            </a:extLst>
          </p:cNvPr>
          <p:cNvSpPr txBox="1"/>
          <p:nvPr/>
        </p:nvSpPr>
        <p:spPr>
          <a:xfrm>
            <a:off x="2097741" y="2435979"/>
            <a:ext cx="3579313" cy="369332"/>
          </a:xfrm>
          <a:prstGeom prst="rect">
            <a:avLst/>
          </a:prstGeom>
          <a:noFill/>
        </p:spPr>
        <p:txBody>
          <a:bodyPr wrap="none" rtlCol="0">
            <a:spAutoFit/>
          </a:bodyPr>
          <a:lstStyle/>
          <a:p>
            <a:r>
              <a:rPr lang="en-US" dirty="0"/>
              <a:t>Create Users with Password Access</a:t>
            </a:r>
          </a:p>
        </p:txBody>
      </p:sp>
      <p:sp>
        <p:nvSpPr>
          <p:cNvPr id="38" name="TextBox 37">
            <a:extLst>
              <a:ext uri="{FF2B5EF4-FFF2-40B4-BE49-F238E27FC236}">
                <a16:creationId xmlns:a16="http://schemas.microsoft.com/office/drawing/2014/main" id="{52D26AF5-EE8D-4E02-AFE0-27FA7726AA28}"/>
              </a:ext>
            </a:extLst>
          </p:cNvPr>
          <p:cNvSpPr txBox="1"/>
          <p:nvPr/>
        </p:nvSpPr>
        <p:spPr>
          <a:xfrm>
            <a:off x="2097740" y="2982579"/>
            <a:ext cx="3718006" cy="369332"/>
          </a:xfrm>
          <a:prstGeom prst="rect">
            <a:avLst/>
          </a:prstGeom>
          <a:noFill/>
        </p:spPr>
        <p:txBody>
          <a:bodyPr wrap="none" rtlCol="0">
            <a:spAutoFit/>
          </a:bodyPr>
          <a:lstStyle/>
          <a:p>
            <a:r>
              <a:rPr lang="en-US" dirty="0"/>
              <a:t>Set Passcodes on Phones and Laptops</a:t>
            </a:r>
          </a:p>
        </p:txBody>
      </p:sp>
      <p:sp>
        <p:nvSpPr>
          <p:cNvPr id="44" name="Freeform 90">
            <a:extLst>
              <a:ext uri="{FF2B5EF4-FFF2-40B4-BE49-F238E27FC236}">
                <a16:creationId xmlns:a16="http://schemas.microsoft.com/office/drawing/2014/main" id="{760B6B83-2937-45C7-951A-D953953E3F72}"/>
              </a:ext>
            </a:extLst>
          </p:cNvPr>
          <p:cNvSpPr>
            <a:spLocks noEditPoints="1"/>
          </p:cNvSpPr>
          <p:nvPr/>
        </p:nvSpPr>
        <p:spPr bwMode="auto">
          <a:xfrm>
            <a:off x="1504318" y="3608741"/>
            <a:ext cx="449801" cy="407215"/>
          </a:xfrm>
          <a:custGeom>
            <a:avLst/>
            <a:gdLst>
              <a:gd name="T0" fmla="*/ 93 w 186"/>
              <a:gd name="T1" fmla="*/ 63 h 168"/>
              <a:gd name="T2" fmla="*/ 80 w 186"/>
              <a:gd name="T3" fmla="*/ 76 h 168"/>
              <a:gd name="T4" fmla="*/ 93 w 186"/>
              <a:gd name="T5" fmla="*/ 88 h 168"/>
              <a:gd name="T6" fmla="*/ 106 w 186"/>
              <a:gd name="T7" fmla="*/ 76 h 168"/>
              <a:gd name="T8" fmla="*/ 93 w 186"/>
              <a:gd name="T9" fmla="*/ 63 h 168"/>
              <a:gd name="T10" fmla="*/ 93 w 186"/>
              <a:gd name="T11" fmla="*/ 0 h 168"/>
              <a:gd name="T12" fmla="*/ 0 w 186"/>
              <a:gd name="T13" fmla="*/ 76 h 168"/>
              <a:gd name="T14" fmla="*/ 26 w 186"/>
              <a:gd name="T15" fmla="*/ 128 h 168"/>
              <a:gd name="T16" fmla="*/ 17 w 186"/>
              <a:gd name="T17" fmla="*/ 168 h 168"/>
              <a:gd name="T18" fmla="*/ 67 w 186"/>
              <a:gd name="T19" fmla="*/ 148 h 168"/>
              <a:gd name="T20" fmla="*/ 93 w 186"/>
              <a:gd name="T21" fmla="*/ 152 h 168"/>
              <a:gd name="T22" fmla="*/ 186 w 186"/>
              <a:gd name="T23" fmla="*/ 76 h 168"/>
              <a:gd name="T24" fmla="*/ 93 w 186"/>
              <a:gd name="T25" fmla="*/ 0 h 168"/>
              <a:gd name="T26" fmla="*/ 93 w 186"/>
              <a:gd name="T27" fmla="*/ 143 h 168"/>
              <a:gd name="T28" fmla="*/ 69 w 186"/>
              <a:gd name="T29" fmla="*/ 140 h 168"/>
              <a:gd name="T30" fmla="*/ 67 w 186"/>
              <a:gd name="T31" fmla="*/ 140 h 168"/>
              <a:gd name="T32" fmla="*/ 64 w 186"/>
              <a:gd name="T33" fmla="*/ 141 h 168"/>
              <a:gd name="T34" fmla="*/ 29 w 186"/>
              <a:gd name="T35" fmla="*/ 155 h 168"/>
              <a:gd name="T36" fmla="*/ 35 w 186"/>
              <a:gd name="T37" fmla="*/ 130 h 168"/>
              <a:gd name="T38" fmla="*/ 32 w 186"/>
              <a:gd name="T39" fmla="*/ 122 h 168"/>
              <a:gd name="T40" fmla="*/ 9 w 186"/>
              <a:gd name="T41" fmla="*/ 76 h 168"/>
              <a:gd name="T42" fmla="*/ 93 w 186"/>
              <a:gd name="T43" fmla="*/ 8 h 168"/>
              <a:gd name="T44" fmla="*/ 177 w 186"/>
              <a:gd name="T45" fmla="*/ 76 h 168"/>
              <a:gd name="T46" fmla="*/ 93 w 186"/>
              <a:gd name="T47" fmla="*/ 143 h 168"/>
              <a:gd name="T48" fmla="*/ 51 w 186"/>
              <a:gd name="T49" fmla="*/ 63 h 168"/>
              <a:gd name="T50" fmla="*/ 38 w 186"/>
              <a:gd name="T51" fmla="*/ 76 h 168"/>
              <a:gd name="T52" fmla="*/ 51 w 186"/>
              <a:gd name="T53" fmla="*/ 88 h 168"/>
              <a:gd name="T54" fmla="*/ 63 w 186"/>
              <a:gd name="T55" fmla="*/ 76 h 168"/>
              <a:gd name="T56" fmla="*/ 51 w 186"/>
              <a:gd name="T57" fmla="*/ 63 h 168"/>
              <a:gd name="T58" fmla="*/ 135 w 186"/>
              <a:gd name="T59" fmla="*/ 63 h 168"/>
              <a:gd name="T60" fmla="*/ 122 w 186"/>
              <a:gd name="T61" fmla="*/ 76 h 168"/>
              <a:gd name="T62" fmla="*/ 135 w 186"/>
              <a:gd name="T63" fmla="*/ 88 h 168"/>
              <a:gd name="T64" fmla="*/ 148 w 186"/>
              <a:gd name="T65" fmla="*/ 76 h 168"/>
              <a:gd name="T66" fmla="*/ 135 w 186"/>
              <a:gd name="T67" fmla="*/ 63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6" h="168">
                <a:moveTo>
                  <a:pt x="93" y="63"/>
                </a:moveTo>
                <a:cubicBezTo>
                  <a:pt x="86" y="63"/>
                  <a:pt x="80" y="69"/>
                  <a:pt x="80" y="76"/>
                </a:cubicBezTo>
                <a:cubicBezTo>
                  <a:pt x="80" y="83"/>
                  <a:pt x="86" y="88"/>
                  <a:pt x="93" y="88"/>
                </a:cubicBezTo>
                <a:cubicBezTo>
                  <a:pt x="100" y="88"/>
                  <a:pt x="106" y="83"/>
                  <a:pt x="106" y="76"/>
                </a:cubicBezTo>
                <a:cubicBezTo>
                  <a:pt x="106" y="69"/>
                  <a:pt x="100" y="63"/>
                  <a:pt x="93" y="63"/>
                </a:cubicBezTo>
                <a:close/>
                <a:moveTo>
                  <a:pt x="93" y="0"/>
                </a:moveTo>
                <a:cubicBezTo>
                  <a:pt x="42" y="0"/>
                  <a:pt x="0" y="34"/>
                  <a:pt x="0" y="76"/>
                </a:cubicBezTo>
                <a:cubicBezTo>
                  <a:pt x="0" y="96"/>
                  <a:pt x="10" y="115"/>
                  <a:pt x="26" y="128"/>
                </a:cubicBezTo>
                <a:cubicBezTo>
                  <a:pt x="17" y="168"/>
                  <a:pt x="17" y="168"/>
                  <a:pt x="17" y="168"/>
                </a:cubicBezTo>
                <a:cubicBezTo>
                  <a:pt x="67" y="148"/>
                  <a:pt x="67" y="148"/>
                  <a:pt x="67" y="148"/>
                </a:cubicBezTo>
                <a:cubicBezTo>
                  <a:pt x="75" y="150"/>
                  <a:pt x="84" y="152"/>
                  <a:pt x="93" y="152"/>
                </a:cubicBezTo>
                <a:cubicBezTo>
                  <a:pt x="144" y="152"/>
                  <a:pt x="186" y="118"/>
                  <a:pt x="186" y="76"/>
                </a:cubicBezTo>
                <a:cubicBezTo>
                  <a:pt x="186" y="34"/>
                  <a:pt x="144" y="0"/>
                  <a:pt x="93" y="0"/>
                </a:cubicBezTo>
                <a:close/>
                <a:moveTo>
                  <a:pt x="93" y="143"/>
                </a:moveTo>
                <a:cubicBezTo>
                  <a:pt x="85" y="143"/>
                  <a:pt x="77" y="142"/>
                  <a:pt x="69" y="140"/>
                </a:cubicBezTo>
                <a:cubicBezTo>
                  <a:pt x="68" y="140"/>
                  <a:pt x="68" y="140"/>
                  <a:pt x="67" y="140"/>
                </a:cubicBezTo>
                <a:cubicBezTo>
                  <a:pt x="66" y="140"/>
                  <a:pt x="65" y="140"/>
                  <a:pt x="64" y="141"/>
                </a:cubicBezTo>
                <a:cubicBezTo>
                  <a:pt x="29" y="155"/>
                  <a:pt x="29" y="155"/>
                  <a:pt x="29" y="155"/>
                </a:cubicBezTo>
                <a:cubicBezTo>
                  <a:pt x="35" y="130"/>
                  <a:pt x="35" y="130"/>
                  <a:pt x="35" y="130"/>
                </a:cubicBezTo>
                <a:cubicBezTo>
                  <a:pt x="35" y="127"/>
                  <a:pt x="34" y="124"/>
                  <a:pt x="32" y="122"/>
                </a:cubicBezTo>
                <a:cubicBezTo>
                  <a:pt x="17" y="109"/>
                  <a:pt x="9" y="93"/>
                  <a:pt x="9" y="76"/>
                </a:cubicBezTo>
                <a:cubicBezTo>
                  <a:pt x="9" y="38"/>
                  <a:pt x="46" y="8"/>
                  <a:pt x="93" y="8"/>
                </a:cubicBezTo>
                <a:cubicBezTo>
                  <a:pt x="139" y="8"/>
                  <a:pt x="177" y="38"/>
                  <a:pt x="177" y="76"/>
                </a:cubicBezTo>
                <a:cubicBezTo>
                  <a:pt x="177" y="113"/>
                  <a:pt x="139" y="143"/>
                  <a:pt x="93" y="143"/>
                </a:cubicBezTo>
                <a:close/>
                <a:moveTo>
                  <a:pt x="51" y="63"/>
                </a:moveTo>
                <a:cubicBezTo>
                  <a:pt x="44" y="63"/>
                  <a:pt x="38" y="69"/>
                  <a:pt x="38" y="76"/>
                </a:cubicBezTo>
                <a:cubicBezTo>
                  <a:pt x="38" y="83"/>
                  <a:pt x="44" y="88"/>
                  <a:pt x="51" y="88"/>
                </a:cubicBezTo>
                <a:cubicBezTo>
                  <a:pt x="58" y="88"/>
                  <a:pt x="63" y="83"/>
                  <a:pt x="63" y="76"/>
                </a:cubicBezTo>
                <a:cubicBezTo>
                  <a:pt x="63" y="69"/>
                  <a:pt x="58" y="63"/>
                  <a:pt x="51" y="63"/>
                </a:cubicBezTo>
                <a:close/>
                <a:moveTo>
                  <a:pt x="135" y="63"/>
                </a:moveTo>
                <a:cubicBezTo>
                  <a:pt x="128" y="63"/>
                  <a:pt x="122" y="69"/>
                  <a:pt x="122" y="76"/>
                </a:cubicBezTo>
                <a:cubicBezTo>
                  <a:pt x="122" y="83"/>
                  <a:pt x="128" y="88"/>
                  <a:pt x="135" y="88"/>
                </a:cubicBezTo>
                <a:cubicBezTo>
                  <a:pt x="142" y="88"/>
                  <a:pt x="148" y="83"/>
                  <a:pt x="148" y="76"/>
                </a:cubicBezTo>
                <a:cubicBezTo>
                  <a:pt x="148" y="69"/>
                  <a:pt x="142" y="63"/>
                  <a:pt x="135" y="63"/>
                </a:cubicBez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45" name="TextBox 44">
            <a:extLst>
              <a:ext uri="{FF2B5EF4-FFF2-40B4-BE49-F238E27FC236}">
                <a16:creationId xmlns:a16="http://schemas.microsoft.com/office/drawing/2014/main" id="{E03480A4-7EB2-4DED-9E1B-B4BD3DC84FCC}"/>
              </a:ext>
            </a:extLst>
          </p:cNvPr>
          <p:cNvSpPr txBox="1"/>
          <p:nvPr/>
        </p:nvSpPr>
        <p:spPr>
          <a:xfrm>
            <a:off x="2097740" y="3581457"/>
            <a:ext cx="4695709" cy="369332"/>
          </a:xfrm>
          <a:prstGeom prst="rect">
            <a:avLst/>
          </a:prstGeom>
          <a:noFill/>
        </p:spPr>
        <p:txBody>
          <a:bodyPr wrap="none" rtlCol="0">
            <a:spAutoFit/>
          </a:bodyPr>
          <a:lstStyle/>
          <a:p>
            <a:r>
              <a:rPr lang="en-US" dirty="0"/>
              <a:t>Use Multi-Factor Authentication Where Possible</a:t>
            </a:r>
          </a:p>
        </p:txBody>
      </p:sp>
      <p:sp>
        <p:nvSpPr>
          <p:cNvPr id="46" name="Freeform 241">
            <a:extLst>
              <a:ext uri="{FF2B5EF4-FFF2-40B4-BE49-F238E27FC236}">
                <a16:creationId xmlns:a16="http://schemas.microsoft.com/office/drawing/2014/main" id="{7B77CF8B-AC4D-42E5-ACA8-C7530879545F}"/>
              </a:ext>
            </a:extLst>
          </p:cNvPr>
          <p:cNvSpPr>
            <a:spLocks noEditPoints="1"/>
          </p:cNvSpPr>
          <p:nvPr/>
        </p:nvSpPr>
        <p:spPr bwMode="auto">
          <a:xfrm>
            <a:off x="1533143" y="4937172"/>
            <a:ext cx="404003" cy="404003"/>
          </a:xfrm>
          <a:custGeom>
            <a:avLst/>
            <a:gdLst>
              <a:gd name="T0" fmla="*/ 0 w 338"/>
              <a:gd name="T1" fmla="*/ 293 h 338"/>
              <a:gd name="T2" fmla="*/ 138 w 338"/>
              <a:gd name="T3" fmla="*/ 311 h 338"/>
              <a:gd name="T4" fmla="*/ 138 w 338"/>
              <a:gd name="T5" fmla="*/ 185 h 338"/>
              <a:gd name="T6" fmla="*/ 0 w 338"/>
              <a:gd name="T7" fmla="*/ 185 h 338"/>
              <a:gd name="T8" fmla="*/ 0 w 338"/>
              <a:gd name="T9" fmla="*/ 293 h 338"/>
              <a:gd name="T10" fmla="*/ 16 w 338"/>
              <a:gd name="T11" fmla="*/ 200 h 338"/>
              <a:gd name="T12" fmla="*/ 124 w 338"/>
              <a:gd name="T13" fmla="*/ 200 h 338"/>
              <a:gd name="T14" fmla="*/ 124 w 338"/>
              <a:gd name="T15" fmla="*/ 293 h 338"/>
              <a:gd name="T16" fmla="*/ 16 w 338"/>
              <a:gd name="T17" fmla="*/ 278 h 338"/>
              <a:gd name="T18" fmla="*/ 16 w 338"/>
              <a:gd name="T19" fmla="*/ 200 h 338"/>
              <a:gd name="T20" fmla="*/ 169 w 338"/>
              <a:gd name="T21" fmla="*/ 24 h 338"/>
              <a:gd name="T22" fmla="*/ 169 w 338"/>
              <a:gd name="T23" fmla="*/ 155 h 338"/>
              <a:gd name="T24" fmla="*/ 338 w 338"/>
              <a:gd name="T25" fmla="*/ 155 h 338"/>
              <a:gd name="T26" fmla="*/ 338 w 338"/>
              <a:gd name="T27" fmla="*/ 0 h 338"/>
              <a:gd name="T28" fmla="*/ 169 w 338"/>
              <a:gd name="T29" fmla="*/ 24 h 338"/>
              <a:gd name="T30" fmla="*/ 322 w 338"/>
              <a:gd name="T31" fmla="*/ 138 h 338"/>
              <a:gd name="T32" fmla="*/ 184 w 338"/>
              <a:gd name="T33" fmla="*/ 138 h 338"/>
              <a:gd name="T34" fmla="*/ 184 w 338"/>
              <a:gd name="T35" fmla="*/ 38 h 338"/>
              <a:gd name="T36" fmla="*/ 322 w 338"/>
              <a:gd name="T37" fmla="*/ 18 h 338"/>
              <a:gd name="T38" fmla="*/ 322 w 338"/>
              <a:gd name="T39" fmla="*/ 138 h 338"/>
              <a:gd name="T40" fmla="*/ 169 w 338"/>
              <a:gd name="T41" fmla="*/ 315 h 338"/>
              <a:gd name="T42" fmla="*/ 338 w 338"/>
              <a:gd name="T43" fmla="*/ 338 h 338"/>
              <a:gd name="T44" fmla="*/ 338 w 338"/>
              <a:gd name="T45" fmla="*/ 185 h 338"/>
              <a:gd name="T46" fmla="*/ 169 w 338"/>
              <a:gd name="T47" fmla="*/ 185 h 338"/>
              <a:gd name="T48" fmla="*/ 169 w 338"/>
              <a:gd name="T49" fmla="*/ 315 h 338"/>
              <a:gd name="T50" fmla="*/ 184 w 338"/>
              <a:gd name="T51" fmla="*/ 200 h 338"/>
              <a:gd name="T52" fmla="*/ 322 w 338"/>
              <a:gd name="T53" fmla="*/ 200 h 338"/>
              <a:gd name="T54" fmla="*/ 322 w 338"/>
              <a:gd name="T55" fmla="*/ 322 h 338"/>
              <a:gd name="T56" fmla="*/ 184 w 338"/>
              <a:gd name="T57" fmla="*/ 302 h 338"/>
              <a:gd name="T58" fmla="*/ 184 w 338"/>
              <a:gd name="T59" fmla="*/ 200 h 338"/>
              <a:gd name="T60" fmla="*/ 0 w 338"/>
              <a:gd name="T61" fmla="*/ 155 h 338"/>
              <a:gd name="T62" fmla="*/ 138 w 338"/>
              <a:gd name="T63" fmla="*/ 155 h 338"/>
              <a:gd name="T64" fmla="*/ 138 w 338"/>
              <a:gd name="T65" fmla="*/ 29 h 338"/>
              <a:gd name="T66" fmla="*/ 0 w 338"/>
              <a:gd name="T67" fmla="*/ 47 h 338"/>
              <a:gd name="T68" fmla="*/ 0 w 338"/>
              <a:gd name="T69" fmla="*/ 155 h 338"/>
              <a:gd name="T70" fmla="*/ 16 w 338"/>
              <a:gd name="T71" fmla="*/ 60 h 338"/>
              <a:gd name="T72" fmla="*/ 124 w 338"/>
              <a:gd name="T73" fmla="*/ 45 h 338"/>
              <a:gd name="T74" fmla="*/ 124 w 338"/>
              <a:gd name="T75" fmla="*/ 138 h 338"/>
              <a:gd name="T76" fmla="*/ 16 w 338"/>
              <a:gd name="T77" fmla="*/ 138 h 338"/>
              <a:gd name="T78" fmla="*/ 16 w 338"/>
              <a:gd name="T79" fmla="*/ 60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38" h="338">
                <a:moveTo>
                  <a:pt x="0" y="293"/>
                </a:moveTo>
                <a:lnTo>
                  <a:pt x="138" y="311"/>
                </a:lnTo>
                <a:lnTo>
                  <a:pt x="138" y="185"/>
                </a:lnTo>
                <a:lnTo>
                  <a:pt x="0" y="185"/>
                </a:lnTo>
                <a:lnTo>
                  <a:pt x="0" y="293"/>
                </a:lnTo>
                <a:close/>
                <a:moveTo>
                  <a:pt x="16" y="200"/>
                </a:moveTo>
                <a:lnTo>
                  <a:pt x="124" y="200"/>
                </a:lnTo>
                <a:lnTo>
                  <a:pt x="124" y="293"/>
                </a:lnTo>
                <a:lnTo>
                  <a:pt x="16" y="278"/>
                </a:lnTo>
                <a:lnTo>
                  <a:pt x="16" y="200"/>
                </a:lnTo>
                <a:close/>
                <a:moveTo>
                  <a:pt x="169" y="24"/>
                </a:moveTo>
                <a:lnTo>
                  <a:pt x="169" y="155"/>
                </a:lnTo>
                <a:lnTo>
                  <a:pt x="338" y="155"/>
                </a:lnTo>
                <a:lnTo>
                  <a:pt x="338" y="0"/>
                </a:lnTo>
                <a:lnTo>
                  <a:pt x="169" y="24"/>
                </a:lnTo>
                <a:close/>
                <a:moveTo>
                  <a:pt x="322" y="138"/>
                </a:moveTo>
                <a:lnTo>
                  <a:pt x="184" y="138"/>
                </a:lnTo>
                <a:lnTo>
                  <a:pt x="184" y="38"/>
                </a:lnTo>
                <a:lnTo>
                  <a:pt x="322" y="18"/>
                </a:lnTo>
                <a:lnTo>
                  <a:pt x="322" y="138"/>
                </a:lnTo>
                <a:close/>
                <a:moveTo>
                  <a:pt x="169" y="315"/>
                </a:moveTo>
                <a:lnTo>
                  <a:pt x="338" y="338"/>
                </a:lnTo>
                <a:lnTo>
                  <a:pt x="338" y="185"/>
                </a:lnTo>
                <a:lnTo>
                  <a:pt x="169" y="185"/>
                </a:lnTo>
                <a:lnTo>
                  <a:pt x="169" y="315"/>
                </a:lnTo>
                <a:close/>
                <a:moveTo>
                  <a:pt x="184" y="200"/>
                </a:moveTo>
                <a:lnTo>
                  <a:pt x="322" y="200"/>
                </a:lnTo>
                <a:lnTo>
                  <a:pt x="322" y="322"/>
                </a:lnTo>
                <a:lnTo>
                  <a:pt x="184" y="302"/>
                </a:lnTo>
                <a:lnTo>
                  <a:pt x="184" y="200"/>
                </a:lnTo>
                <a:close/>
                <a:moveTo>
                  <a:pt x="0" y="155"/>
                </a:moveTo>
                <a:lnTo>
                  <a:pt x="138" y="155"/>
                </a:lnTo>
                <a:lnTo>
                  <a:pt x="138" y="29"/>
                </a:lnTo>
                <a:lnTo>
                  <a:pt x="0" y="47"/>
                </a:lnTo>
                <a:lnTo>
                  <a:pt x="0" y="155"/>
                </a:lnTo>
                <a:close/>
                <a:moveTo>
                  <a:pt x="16" y="60"/>
                </a:moveTo>
                <a:lnTo>
                  <a:pt x="124" y="45"/>
                </a:lnTo>
                <a:lnTo>
                  <a:pt x="124" y="138"/>
                </a:lnTo>
                <a:lnTo>
                  <a:pt x="16" y="138"/>
                </a:lnTo>
                <a:lnTo>
                  <a:pt x="16" y="60"/>
                </a:ln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50" name="TextBox 49">
            <a:extLst>
              <a:ext uri="{FF2B5EF4-FFF2-40B4-BE49-F238E27FC236}">
                <a16:creationId xmlns:a16="http://schemas.microsoft.com/office/drawing/2014/main" id="{2F7DE805-2A7A-402C-BEDE-48F564A7800A}"/>
              </a:ext>
            </a:extLst>
          </p:cNvPr>
          <p:cNvSpPr txBox="1"/>
          <p:nvPr/>
        </p:nvSpPr>
        <p:spPr>
          <a:xfrm>
            <a:off x="2097740" y="4954507"/>
            <a:ext cx="1327415" cy="369332"/>
          </a:xfrm>
          <a:prstGeom prst="rect">
            <a:avLst/>
          </a:prstGeom>
          <a:noFill/>
        </p:spPr>
        <p:txBody>
          <a:bodyPr wrap="none" rtlCol="0">
            <a:spAutoFit/>
          </a:bodyPr>
          <a:lstStyle/>
          <a:p>
            <a:r>
              <a:rPr lang="en-US" dirty="0"/>
              <a:t>Prey; Intune</a:t>
            </a:r>
          </a:p>
        </p:txBody>
      </p:sp>
      <p:sp>
        <p:nvSpPr>
          <p:cNvPr id="51" name="TextBox 50">
            <a:extLst>
              <a:ext uri="{FF2B5EF4-FFF2-40B4-BE49-F238E27FC236}">
                <a16:creationId xmlns:a16="http://schemas.microsoft.com/office/drawing/2014/main" id="{2328827B-E0A9-451C-A444-C1CBBC6065C7}"/>
              </a:ext>
            </a:extLst>
          </p:cNvPr>
          <p:cNvSpPr txBox="1"/>
          <p:nvPr/>
        </p:nvSpPr>
        <p:spPr>
          <a:xfrm>
            <a:off x="2097740" y="5607446"/>
            <a:ext cx="2112951" cy="369332"/>
          </a:xfrm>
          <a:prstGeom prst="rect">
            <a:avLst/>
          </a:prstGeom>
          <a:noFill/>
        </p:spPr>
        <p:txBody>
          <a:bodyPr wrap="none" rtlCol="0">
            <a:spAutoFit/>
          </a:bodyPr>
          <a:lstStyle/>
          <a:p>
            <a:r>
              <a:rPr lang="en-US" dirty="0"/>
              <a:t>iCloud Remote Wipe</a:t>
            </a:r>
          </a:p>
        </p:txBody>
      </p:sp>
    </p:spTree>
    <p:extLst>
      <p:ext uri="{BB962C8B-B14F-4D97-AF65-F5344CB8AC3E}">
        <p14:creationId xmlns:p14="http://schemas.microsoft.com/office/powerpoint/2010/main" val="17644482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6337DF-9C76-4BBA-B0EC-078929B8F276}"/>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C37B2AA9-1BE9-4861-AFFA-EA57A5974035}"/>
              </a:ext>
            </a:extLst>
          </p:cNvPr>
          <p:cNvSpPr txBox="1"/>
          <p:nvPr/>
        </p:nvSpPr>
        <p:spPr>
          <a:xfrm>
            <a:off x="1822274" y="398775"/>
            <a:ext cx="4572085"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Practical Solutions</a:t>
            </a:r>
          </a:p>
        </p:txBody>
      </p:sp>
      <p:sp>
        <p:nvSpPr>
          <p:cNvPr id="10" name="TextBox 9">
            <a:extLst>
              <a:ext uri="{FF2B5EF4-FFF2-40B4-BE49-F238E27FC236}">
                <a16:creationId xmlns:a16="http://schemas.microsoft.com/office/drawing/2014/main" id="{6FE44F81-762E-46F4-8B9D-B50856C2C4D2}"/>
              </a:ext>
            </a:extLst>
          </p:cNvPr>
          <p:cNvSpPr txBox="1"/>
          <p:nvPr/>
        </p:nvSpPr>
        <p:spPr>
          <a:xfrm>
            <a:off x="1373004" y="1106661"/>
            <a:ext cx="5623846" cy="461665"/>
          </a:xfrm>
          <a:prstGeom prst="rect">
            <a:avLst/>
          </a:prstGeom>
          <a:noFill/>
        </p:spPr>
        <p:txBody>
          <a:bodyPr wrap="square" rtlCol="0">
            <a:spAutoFit/>
          </a:bodyPr>
          <a:lstStyle/>
          <a:p>
            <a:r>
              <a:rPr lang="en-US" sz="2400" dirty="0">
                <a:solidFill>
                  <a:schemeClr val="tx2"/>
                </a:solidFill>
                <a:latin typeface="Roboto" panose="02000000000000000000" pitchFamily="2" charset="0"/>
                <a:ea typeface="Roboto" panose="02000000000000000000" pitchFamily="2" charset="0"/>
              </a:rPr>
              <a:t>Limiting Access to Specific File or Info.</a:t>
            </a:r>
          </a:p>
        </p:txBody>
      </p:sp>
      <p:sp>
        <p:nvSpPr>
          <p:cNvPr id="12" name="TextBox 11">
            <a:extLst>
              <a:ext uri="{FF2B5EF4-FFF2-40B4-BE49-F238E27FC236}">
                <a16:creationId xmlns:a16="http://schemas.microsoft.com/office/drawing/2014/main" id="{6F3BC9B8-DC3B-43E5-BF84-B6BE360DA2DE}"/>
              </a:ext>
            </a:extLst>
          </p:cNvPr>
          <p:cNvSpPr txBox="1"/>
          <p:nvPr/>
        </p:nvSpPr>
        <p:spPr>
          <a:xfrm>
            <a:off x="8966938" y="440967"/>
            <a:ext cx="2367956"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Helpful Tools</a:t>
            </a:r>
          </a:p>
        </p:txBody>
      </p:sp>
      <p:sp>
        <p:nvSpPr>
          <p:cNvPr id="39" name="Freeform 512">
            <a:extLst>
              <a:ext uri="{FF2B5EF4-FFF2-40B4-BE49-F238E27FC236}">
                <a16:creationId xmlns:a16="http://schemas.microsoft.com/office/drawing/2014/main" id="{F20F17C1-FF01-4EF7-8DE9-38B2B44B8128}"/>
              </a:ext>
            </a:extLst>
          </p:cNvPr>
          <p:cNvSpPr>
            <a:spLocks noEditPoints="1"/>
          </p:cNvSpPr>
          <p:nvPr/>
        </p:nvSpPr>
        <p:spPr bwMode="auto">
          <a:xfrm>
            <a:off x="619859" y="4805311"/>
            <a:ext cx="289803" cy="272163"/>
          </a:xfrm>
          <a:custGeom>
            <a:avLst/>
            <a:gdLst>
              <a:gd name="T0" fmla="*/ 49 w 190"/>
              <a:gd name="T1" fmla="*/ 27 h 178"/>
              <a:gd name="T2" fmla="*/ 27 w 190"/>
              <a:gd name="T3" fmla="*/ 31 h 178"/>
              <a:gd name="T4" fmla="*/ 44 w 190"/>
              <a:gd name="T5" fmla="*/ 51 h 178"/>
              <a:gd name="T6" fmla="*/ 44 w 190"/>
              <a:gd name="T7" fmla="*/ 42 h 178"/>
              <a:gd name="T8" fmla="*/ 34 w 190"/>
              <a:gd name="T9" fmla="*/ 38 h 178"/>
              <a:gd name="T10" fmla="*/ 41 w 190"/>
              <a:gd name="T11" fmla="*/ 34 h 178"/>
              <a:gd name="T12" fmla="*/ 51 w 190"/>
              <a:gd name="T13" fmla="*/ 41 h 178"/>
              <a:gd name="T14" fmla="*/ 190 w 190"/>
              <a:gd name="T15" fmla="*/ 34 h 178"/>
              <a:gd name="T16" fmla="*/ 164 w 190"/>
              <a:gd name="T17" fmla="*/ 17 h 178"/>
              <a:gd name="T18" fmla="*/ 71 w 190"/>
              <a:gd name="T19" fmla="*/ 65 h 178"/>
              <a:gd name="T20" fmla="*/ 57 w 190"/>
              <a:gd name="T21" fmla="*/ 9 h 178"/>
              <a:gd name="T22" fmla="*/ 20 w 190"/>
              <a:gd name="T23" fmla="*/ 65 h 178"/>
              <a:gd name="T24" fmla="*/ 20 w 190"/>
              <a:gd name="T25" fmla="*/ 112 h 178"/>
              <a:gd name="T26" fmla="*/ 57 w 190"/>
              <a:gd name="T27" fmla="*/ 169 h 178"/>
              <a:gd name="T28" fmla="*/ 71 w 190"/>
              <a:gd name="T29" fmla="*/ 113 h 178"/>
              <a:gd name="T30" fmla="*/ 164 w 190"/>
              <a:gd name="T31" fmla="*/ 160 h 178"/>
              <a:gd name="T32" fmla="*/ 190 w 190"/>
              <a:gd name="T33" fmla="*/ 144 h 178"/>
              <a:gd name="T34" fmla="*/ 190 w 190"/>
              <a:gd name="T35" fmla="*/ 34 h 178"/>
              <a:gd name="T36" fmla="*/ 53 w 190"/>
              <a:gd name="T37" fmla="*/ 16 h 178"/>
              <a:gd name="T38" fmla="*/ 26 w 190"/>
              <a:gd name="T39" fmla="*/ 59 h 178"/>
              <a:gd name="T40" fmla="*/ 44 w 190"/>
              <a:gd name="T41" fmla="*/ 72 h 178"/>
              <a:gd name="T42" fmla="*/ 72 w 190"/>
              <a:gd name="T43" fmla="*/ 76 h 178"/>
              <a:gd name="T44" fmla="*/ 44 w 190"/>
              <a:gd name="T45" fmla="*/ 72 h 178"/>
              <a:gd name="T46" fmla="*/ 16 w 190"/>
              <a:gd name="T47" fmla="*/ 152 h 178"/>
              <a:gd name="T48" fmla="*/ 69 w 190"/>
              <a:gd name="T49" fmla="*/ 124 h 178"/>
              <a:gd name="T50" fmla="*/ 63 w 190"/>
              <a:gd name="T51" fmla="*/ 108 h 178"/>
              <a:gd name="T52" fmla="*/ 164 w 190"/>
              <a:gd name="T53" fmla="*/ 25 h 178"/>
              <a:gd name="T54" fmla="*/ 63 w 190"/>
              <a:gd name="T55" fmla="*/ 108 h 178"/>
              <a:gd name="T56" fmla="*/ 164 w 190"/>
              <a:gd name="T57" fmla="*/ 152 h 178"/>
              <a:gd name="T58" fmla="*/ 100 w 190"/>
              <a:gd name="T59" fmla="*/ 94 h 178"/>
              <a:gd name="T60" fmla="*/ 80 w 190"/>
              <a:gd name="T61" fmla="*/ 84 h 178"/>
              <a:gd name="T62" fmla="*/ 80 w 190"/>
              <a:gd name="T63" fmla="*/ 93 h 178"/>
              <a:gd name="T64" fmla="*/ 80 w 190"/>
              <a:gd name="T65" fmla="*/ 84 h 178"/>
              <a:gd name="T66" fmla="*/ 33 w 190"/>
              <a:gd name="T67" fmla="*/ 129 h 178"/>
              <a:gd name="T68" fmla="*/ 41 w 190"/>
              <a:gd name="T69" fmla="*/ 152 h 178"/>
              <a:gd name="T70" fmla="*/ 58 w 190"/>
              <a:gd name="T71" fmla="*/ 132 h 178"/>
              <a:gd name="T72" fmla="*/ 45 w 190"/>
              <a:gd name="T73" fmla="*/ 143 h 178"/>
              <a:gd name="T74" fmla="*/ 34 w 190"/>
              <a:gd name="T75" fmla="*/ 141 h 178"/>
              <a:gd name="T76" fmla="*/ 37 w 190"/>
              <a:gd name="T77" fmla="*/ 137 h 178"/>
              <a:gd name="T78" fmla="*/ 51 w 190"/>
              <a:gd name="T79" fmla="*/ 137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0" h="178">
                <a:moveTo>
                  <a:pt x="58" y="45"/>
                </a:moveTo>
                <a:cubicBezTo>
                  <a:pt x="62" y="40"/>
                  <a:pt x="56" y="30"/>
                  <a:pt x="49" y="27"/>
                </a:cubicBezTo>
                <a:cubicBezTo>
                  <a:pt x="46" y="26"/>
                  <a:pt x="43" y="25"/>
                  <a:pt x="41" y="25"/>
                </a:cubicBezTo>
                <a:cubicBezTo>
                  <a:pt x="35" y="25"/>
                  <a:pt x="30" y="27"/>
                  <a:pt x="27" y="31"/>
                </a:cubicBezTo>
                <a:cubicBezTo>
                  <a:pt x="23" y="37"/>
                  <a:pt x="26" y="45"/>
                  <a:pt x="33" y="48"/>
                </a:cubicBezTo>
                <a:cubicBezTo>
                  <a:pt x="36" y="50"/>
                  <a:pt x="40" y="51"/>
                  <a:pt x="44" y="51"/>
                </a:cubicBezTo>
                <a:cubicBezTo>
                  <a:pt x="49" y="51"/>
                  <a:pt x="55" y="49"/>
                  <a:pt x="58" y="45"/>
                </a:cubicBezTo>
                <a:close/>
                <a:moveTo>
                  <a:pt x="44" y="42"/>
                </a:moveTo>
                <a:cubicBezTo>
                  <a:pt x="41" y="42"/>
                  <a:pt x="38" y="42"/>
                  <a:pt x="37" y="41"/>
                </a:cubicBezTo>
                <a:cubicBezTo>
                  <a:pt x="35" y="40"/>
                  <a:pt x="34" y="39"/>
                  <a:pt x="34" y="38"/>
                </a:cubicBezTo>
                <a:cubicBezTo>
                  <a:pt x="34" y="38"/>
                  <a:pt x="34" y="37"/>
                  <a:pt x="34" y="36"/>
                </a:cubicBezTo>
                <a:cubicBezTo>
                  <a:pt x="35" y="35"/>
                  <a:pt x="38" y="34"/>
                  <a:pt x="41" y="34"/>
                </a:cubicBezTo>
                <a:cubicBezTo>
                  <a:pt x="42" y="34"/>
                  <a:pt x="44" y="34"/>
                  <a:pt x="45" y="35"/>
                </a:cubicBezTo>
                <a:cubicBezTo>
                  <a:pt x="48" y="36"/>
                  <a:pt x="50" y="39"/>
                  <a:pt x="51" y="41"/>
                </a:cubicBezTo>
                <a:cubicBezTo>
                  <a:pt x="50" y="41"/>
                  <a:pt x="48" y="42"/>
                  <a:pt x="44" y="42"/>
                </a:cubicBezTo>
                <a:close/>
                <a:moveTo>
                  <a:pt x="190" y="34"/>
                </a:moveTo>
                <a:cubicBezTo>
                  <a:pt x="190" y="25"/>
                  <a:pt x="174" y="17"/>
                  <a:pt x="164" y="17"/>
                </a:cubicBezTo>
                <a:cubicBezTo>
                  <a:pt x="164" y="17"/>
                  <a:pt x="164" y="17"/>
                  <a:pt x="164" y="17"/>
                </a:cubicBezTo>
                <a:cubicBezTo>
                  <a:pt x="157" y="17"/>
                  <a:pt x="155" y="18"/>
                  <a:pt x="80" y="70"/>
                </a:cubicBezTo>
                <a:cubicBezTo>
                  <a:pt x="71" y="65"/>
                  <a:pt x="71" y="65"/>
                  <a:pt x="71" y="65"/>
                </a:cubicBezTo>
                <a:cubicBezTo>
                  <a:pt x="73" y="63"/>
                  <a:pt x="75" y="61"/>
                  <a:pt x="77" y="58"/>
                </a:cubicBezTo>
                <a:cubicBezTo>
                  <a:pt x="87" y="42"/>
                  <a:pt x="73" y="18"/>
                  <a:pt x="57" y="9"/>
                </a:cubicBezTo>
                <a:cubicBezTo>
                  <a:pt x="40" y="0"/>
                  <a:pt x="18" y="5"/>
                  <a:pt x="9" y="21"/>
                </a:cubicBezTo>
                <a:cubicBezTo>
                  <a:pt x="0" y="36"/>
                  <a:pt x="5" y="55"/>
                  <a:pt x="20" y="65"/>
                </a:cubicBezTo>
                <a:cubicBezTo>
                  <a:pt x="32" y="74"/>
                  <a:pt x="43" y="82"/>
                  <a:pt x="54" y="89"/>
                </a:cubicBezTo>
                <a:cubicBezTo>
                  <a:pt x="43" y="96"/>
                  <a:pt x="32" y="104"/>
                  <a:pt x="20" y="112"/>
                </a:cubicBezTo>
                <a:cubicBezTo>
                  <a:pt x="4" y="122"/>
                  <a:pt x="0" y="141"/>
                  <a:pt x="9" y="156"/>
                </a:cubicBezTo>
                <a:cubicBezTo>
                  <a:pt x="18" y="172"/>
                  <a:pt x="40" y="178"/>
                  <a:pt x="57" y="169"/>
                </a:cubicBezTo>
                <a:cubicBezTo>
                  <a:pt x="73" y="159"/>
                  <a:pt x="87" y="135"/>
                  <a:pt x="77" y="119"/>
                </a:cubicBezTo>
                <a:cubicBezTo>
                  <a:pt x="75" y="117"/>
                  <a:pt x="73" y="115"/>
                  <a:pt x="71" y="113"/>
                </a:cubicBezTo>
                <a:cubicBezTo>
                  <a:pt x="80" y="107"/>
                  <a:pt x="80" y="107"/>
                  <a:pt x="80" y="107"/>
                </a:cubicBezTo>
                <a:cubicBezTo>
                  <a:pt x="155" y="159"/>
                  <a:pt x="157" y="160"/>
                  <a:pt x="164" y="160"/>
                </a:cubicBezTo>
                <a:cubicBezTo>
                  <a:pt x="164" y="160"/>
                  <a:pt x="164" y="160"/>
                  <a:pt x="164" y="160"/>
                </a:cubicBezTo>
                <a:cubicBezTo>
                  <a:pt x="174" y="160"/>
                  <a:pt x="190" y="153"/>
                  <a:pt x="190" y="144"/>
                </a:cubicBezTo>
                <a:cubicBezTo>
                  <a:pt x="107" y="89"/>
                  <a:pt x="107" y="89"/>
                  <a:pt x="107" y="89"/>
                </a:cubicBezTo>
                <a:lnTo>
                  <a:pt x="190" y="34"/>
                </a:lnTo>
                <a:close/>
                <a:moveTo>
                  <a:pt x="16" y="25"/>
                </a:moveTo>
                <a:cubicBezTo>
                  <a:pt x="24" y="13"/>
                  <a:pt x="40" y="9"/>
                  <a:pt x="53" y="16"/>
                </a:cubicBezTo>
                <a:cubicBezTo>
                  <a:pt x="66" y="23"/>
                  <a:pt x="77" y="41"/>
                  <a:pt x="69" y="53"/>
                </a:cubicBezTo>
                <a:cubicBezTo>
                  <a:pt x="62" y="65"/>
                  <a:pt x="39" y="66"/>
                  <a:pt x="26" y="59"/>
                </a:cubicBezTo>
                <a:cubicBezTo>
                  <a:pt x="13" y="52"/>
                  <a:pt x="9" y="37"/>
                  <a:pt x="16" y="25"/>
                </a:cubicBezTo>
                <a:close/>
                <a:moveTo>
                  <a:pt x="44" y="72"/>
                </a:moveTo>
                <a:cubicBezTo>
                  <a:pt x="50" y="72"/>
                  <a:pt x="57" y="71"/>
                  <a:pt x="63" y="69"/>
                </a:cubicBezTo>
                <a:cubicBezTo>
                  <a:pt x="72" y="76"/>
                  <a:pt x="72" y="76"/>
                  <a:pt x="72" y="76"/>
                </a:cubicBezTo>
                <a:cubicBezTo>
                  <a:pt x="69" y="78"/>
                  <a:pt x="65" y="81"/>
                  <a:pt x="61" y="84"/>
                </a:cubicBezTo>
                <a:cubicBezTo>
                  <a:pt x="55" y="80"/>
                  <a:pt x="50" y="76"/>
                  <a:pt x="44" y="72"/>
                </a:cubicBezTo>
                <a:close/>
                <a:moveTo>
                  <a:pt x="53" y="161"/>
                </a:moveTo>
                <a:cubicBezTo>
                  <a:pt x="40" y="168"/>
                  <a:pt x="24" y="164"/>
                  <a:pt x="16" y="152"/>
                </a:cubicBezTo>
                <a:cubicBezTo>
                  <a:pt x="9" y="140"/>
                  <a:pt x="13" y="125"/>
                  <a:pt x="26" y="118"/>
                </a:cubicBezTo>
                <a:cubicBezTo>
                  <a:pt x="39" y="111"/>
                  <a:pt x="62" y="112"/>
                  <a:pt x="69" y="124"/>
                </a:cubicBezTo>
                <a:cubicBezTo>
                  <a:pt x="77" y="136"/>
                  <a:pt x="66" y="154"/>
                  <a:pt x="53" y="161"/>
                </a:cubicBezTo>
                <a:close/>
                <a:moveTo>
                  <a:pt x="63" y="108"/>
                </a:moveTo>
                <a:cubicBezTo>
                  <a:pt x="57" y="106"/>
                  <a:pt x="50" y="105"/>
                  <a:pt x="44" y="105"/>
                </a:cubicBezTo>
                <a:cubicBezTo>
                  <a:pt x="142" y="37"/>
                  <a:pt x="159" y="25"/>
                  <a:pt x="164" y="25"/>
                </a:cubicBezTo>
                <a:cubicBezTo>
                  <a:pt x="164" y="25"/>
                  <a:pt x="171" y="25"/>
                  <a:pt x="179" y="31"/>
                </a:cubicBezTo>
                <a:lnTo>
                  <a:pt x="63" y="108"/>
                </a:lnTo>
                <a:close/>
                <a:moveTo>
                  <a:pt x="179" y="146"/>
                </a:moveTo>
                <a:cubicBezTo>
                  <a:pt x="171" y="153"/>
                  <a:pt x="164" y="152"/>
                  <a:pt x="164" y="152"/>
                </a:cubicBezTo>
                <a:cubicBezTo>
                  <a:pt x="160" y="152"/>
                  <a:pt x="147" y="144"/>
                  <a:pt x="87" y="102"/>
                </a:cubicBezTo>
                <a:cubicBezTo>
                  <a:pt x="100" y="94"/>
                  <a:pt x="100" y="94"/>
                  <a:pt x="100" y="94"/>
                </a:cubicBezTo>
                <a:lnTo>
                  <a:pt x="179" y="146"/>
                </a:lnTo>
                <a:close/>
                <a:moveTo>
                  <a:pt x="80" y="84"/>
                </a:moveTo>
                <a:cubicBezTo>
                  <a:pt x="78" y="84"/>
                  <a:pt x="76" y="86"/>
                  <a:pt x="76" y="89"/>
                </a:cubicBezTo>
                <a:cubicBezTo>
                  <a:pt x="76" y="91"/>
                  <a:pt x="78" y="93"/>
                  <a:pt x="80" y="93"/>
                </a:cubicBezTo>
                <a:cubicBezTo>
                  <a:pt x="82" y="93"/>
                  <a:pt x="84" y="91"/>
                  <a:pt x="84" y="89"/>
                </a:cubicBezTo>
                <a:cubicBezTo>
                  <a:pt x="84" y="86"/>
                  <a:pt x="82" y="84"/>
                  <a:pt x="80" y="84"/>
                </a:cubicBezTo>
                <a:close/>
                <a:moveTo>
                  <a:pt x="44" y="127"/>
                </a:moveTo>
                <a:cubicBezTo>
                  <a:pt x="40" y="127"/>
                  <a:pt x="36" y="127"/>
                  <a:pt x="33" y="129"/>
                </a:cubicBezTo>
                <a:cubicBezTo>
                  <a:pt x="26" y="132"/>
                  <a:pt x="23" y="140"/>
                  <a:pt x="27" y="146"/>
                </a:cubicBezTo>
                <a:cubicBezTo>
                  <a:pt x="30" y="150"/>
                  <a:pt x="35" y="152"/>
                  <a:pt x="41" y="152"/>
                </a:cubicBezTo>
                <a:cubicBezTo>
                  <a:pt x="43" y="152"/>
                  <a:pt x="46" y="152"/>
                  <a:pt x="49" y="150"/>
                </a:cubicBezTo>
                <a:cubicBezTo>
                  <a:pt x="56" y="147"/>
                  <a:pt x="62" y="138"/>
                  <a:pt x="58" y="132"/>
                </a:cubicBezTo>
                <a:cubicBezTo>
                  <a:pt x="55" y="128"/>
                  <a:pt x="49" y="127"/>
                  <a:pt x="44" y="127"/>
                </a:cubicBezTo>
                <a:close/>
                <a:moveTo>
                  <a:pt x="45" y="143"/>
                </a:moveTo>
                <a:cubicBezTo>
                  <a:pt x="44" y="143"/>
                  <a:pt x="42" y="144"/>
                  <a:pt x="41" y="144"/>
                </a:cubicBezTo>
                <a:cubicBezTo>
                  <a:pt x="38" y="144"/>
                  <a:pt x="35" y="143"/>
                  <a:pt x="34" y="141"/>
                </a:cubicBezTo>
                <a:cubicBezTo>
                  <a:pt x="34" y="140"/>
                  <a:pt x="34" y="140"/>
                  <a:pt x="34" y="139"/>
                </a:cubicBezTo>
                <a:cubicBezTo>
                  <a:pt x="34" y="138"/>
                  <a:pt x="35" y="137"/>
                  <a:pt x="37" y="137"/>
                </a:cubicBezTo>
                <a:cubicBezTo>
                  <a:pt x="38" y="136"/>
                  <a:pt x="41" y="135"/>
                  <a:pt x="44" y="135"/>
                </a:cubicBezTo>
                <a:cubicBezTo>
                  <a:pt x="48" y="135"/>
                  <a:pt x="50" y="136"/>
                  <a:pt x="51" y="137"/>
                </a:cubicBezTo>
                <a:cubicBezTo>
                  <a:pt x="50" y="138"/>
                  <a:pt x="48" y="141"/>
                  <a:pt x="45" y="143"/>
                </a:cubicBezTo>
                <a:close/>
              </a:path>
            </a:pathLst>
          </a:custGeom>
          <a:solidFill>
            <a:srgbClr val="FFFFFF"/>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33" name="TextBox 32">
            <a:extLst>
              <a:ext uri="{FF2B5EF4-FFF2-40B4-BE49-F238E27FC236}">
                <a16:creationId xmlns:a16="http://schemas.microsoft.com/office/drawing/2014/main" id="{B773B6E2-4ED2-43D5-9D8D-34EF1563CD45}"/>
              </a:ext>
            </a:extLst>
          </p:cNvPr>
          <p:cNvSpPr txBox="1"/>
          <p:nvPr/>
        </p:nvSpPr>
        <p:spPr>
          <a:xfrm>
            <a:off x="1075721" y="1821857"/>
            <a:ext cx="4347665"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Encrypt your Sensitive Folders</a:t>
            </a:r>
          </a:p>
        </p:txBody>
      </p:sp>
      <p:sp>
        <p:nvSpPr>
          <p:cNvPr id="34" name="TextBox 33">
            <a:extLst>
              <a:ext uri="{FF2B5EF4-FFF2-40B4-BE49-F238E27FC236}">
                <a16:creationId xmlns:a16="http://schemas.microsoft.com/office/drawing/2014/main" id="{6E5B0330-4D1B-4DFE-9BD7-FEEFCE442BFC}"/>
              </a:ext>
            </a:extLst>
          </p:cNvPr>
          <p:cNvSpPr txBox="1"/>
          <p:nvPr/>
        </p:nvSpPr>
        <p:spPr>
          <a:xfrm>
            <a:off x="1075721" y="3643780"/>
            <a:ext cx="4049507"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Password Protect your Files</a:t>
            </a:r>
          </a:p>
        </p:txBody>
      </p:sp>
      <p:sp>
        <p:nvSpPr>
          <p:cNvPr id="5" name="TextBox 4">
            <a:extLst>
              <a:ext uri="{FF2B5EF4-FFF2-40B4-BE49-F238E27FC236}">
                <a16:creationId xmlns:a16="http://schemas.microsoft.com/office/drawing/2014/main" id="{D853DF18-56A8-43E8-ABDE-B1E003F3C6A9}"/>
              </a:ext>
            </a:extLst>
          </p:cNvPr>
          <p:cNvSpPr txBox="1"/>
          <p:nvPr/>
        </p:nvSpPr>
        <p:spPr>
          <a:xfrm>
            <a:off x="2513043" y="2376241"/>
            <a:ext cx="1049262" cy="369332"/>
          </a:xfrm>
          <a:prstGeom prst="rect">
            <a:avLst/>
          </a:prstGeom>
          <a:noFill/>
        </p:spPr>
        <p:txBody>
          <a:bodyPr wrap="none" rtlCol="0">
            <a:spAutoFit/>
          </a:bodyPr>
          <a:lstStyle/>
          <a:p>
            <a:r>
              <a:rPr lang="en-US" dirty="0"/>
              <a:t>BitLocker</a:t>
            </a:r>
          </a:p>
        </p:txBody>
      </p:sp>
      <p:sp>
        <p:nvSpPr>
          <p:cNvPr id="38" name="TextBox 37">
            <a:extLst>
              <a:ext uri="{FF2B5EF4-FFF2-40B4-BE49-F238E27FC236}">
                <a16:creationId xmlns:a16="http://schemas.microsoft.com/office/drawing/2014/main" id="{52D26AF5-EE8D-4E02-AFE0-27FA7726AA28}"/>
              </a:ext>
            </a:extLst>
          </p:cNvPr>
          <p:cNvSpPr txBox="1"/>
          <p:nvPr/>
        </p:nvSpPr>
        <p:spPr>
          <a:xfrm>
            <a:off x="4649139" y="2376241"/>
            <a:ext cx="992579" cy="369332"/>
          </a:xfrm>
          <a:prstGeom prst="rect">
            <a:avLst/>
          </a:prstGeom>
          <a:noFill/>
        </p:spPr>
        <p:txBody>
          <a:bodyPr wrap="none" rtlCol="0">
            <a:spAutoFit/>
          </a:bodyPr>
          <a:lstStyle/>
          <a:p>
            <a:r>
              <a:rPr lang="en-US" dirty="0" err="1"/>
              <a:t>FileVault</a:t>
            </a:r>
            <a:endParaRPr lang="en-US" dirty="0"/>
          </a:p>
        </p:txBody>
      </p:sp>
      <p:sp>
        <p:nvSpPr>
          <p:cNvPr id="37" name="TextBox 36">
            <a:extLst>
              <a:ext uri="{FF2B5EF4-FFF2-40B4-BE49-F238E27FC236}">
                <a16:creationId xmlns:a16="http://schemas.microsoft.com/office/drawing/2014/main" id="{4C40BB6C-5FDB-4723-A757-49B4F7977EFB}"/>
              </a:ext>
            </a:extLst>
          </p:cNvPr>
          <p:cNvSpPr txBox="1"/>
          <p:nvPr/>
        </p:nvSpPr>
        <p:spPr>
          <a:xfrm>
            <a:off x="1075720" y="5077474"/>
            <a:ext cx="4669868"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Protect Files in Transit (Internet)</a:t>
            </a:r>
          </a:p>
        </p:txBody>
      </p:sp>
      <p:grpSp>
        <p:nvGrpSpPr>
          <p:cNvPr id="40" name="Group 39">
            <a:extLst>
              <a:ext uri="{FF2B5EF4-FFF2-40B4-BE49-F238E27FC236}">
                <a16:creationId xmlns:a16="http://schemas.microsoft.com/office/drawing/2014/main" id="{F938B4CB-5A82-446D-B047-B452231627BB}"/>
              </a:ext>
            </a:extLst>
          </p:cNvPr>
          <p:cNvGrpSpPr/>
          <p:nvPr/>
        </p:nvGrpSpPr>
        <p:grpSpPr>
          <a:xfrm>
            <a:off x="3948256" y="2369445"/>
            <a:ext cx="463542" cy="461665"/>
            <a:chOff x="2284413" y="1635125"/>
            <a:chExt cx="392113" cy="390525"/>
          </a:xfrm>
          <a:noFill/>
        </p:grpSpPr>
        <p:sp>
          <p:nvSpPr>
            <p:cNvPr id="41" name="Oval 127">
              <a:extLst>
                <a:ext uri="{FF2B5EF4-FFF2-40B4-BE49-F238E27FC236}">
                  <a16:creationId xmlns:a16="http://schemas.microsoft.com/office/drawing/2014/main" id="{C5C02EC1-533C-4759-AC9B-884DD025C8E2}"/>
                </a:ext>
              </a:extLst>
            </p:cNvPr>
            <p:cNvSpPr>
              <a:spLocks noChangeArrowheads="1"/>
            </p:cNvSpPr>
            <p:nvPr/>
          </p:nvSpPr>
          <p:spPr bwMode="auto">
            <a:xfrm>
              <a:off x="2284413" y="1635125"/>
              <a:ext cx="392113" cy="390525"/>
            </a:xfrm>
            <a:prstGeom prst="ellipse">
              <a:avLst/>
            </a:prstGeom>
            <a:grpFill/>
            <a:ln w="19050">
              <a:solidFill>
                <a:schemeClr val="tx2"/>
              </a:solid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28">
              <a:extLst>
                <a:ext uri="{FF2B5EF4-FFF2-40B4-BE49-F238E27FC236}">
                  <a16:creationId xmlns:a16="http://schemas.microsoft.com/office/drawing/2014/main" id="{6854A67E-F960-4FAF-85AF-FA4477578C55}"/>
                </a:ext>
              </a:extLst>
            </p:cNvPr>
            <p:cNvSpPr>
              <a:spLocks noEditPoints="1"/>
            </p:cNvSpPr>
            <p:nvPr/>
          </p:nvSpPr>
          <p:spPr bwMode="auto">
            <a:xfrm>
              <a:off x="2375642" y="1695400"/>
              <a:ext cx="190500" cy="223838"/>
            </a:xfrm>
            <a:custGeom>
              <a:avLst/>
              <a:gdLst>
                <a:gd name="T0" fmla="*/ 57 w 97"/>
                <a:gd name="T1" fmla="*/ 9 h 114"/>
                <a:gd name="T2" fmla="*/ 73 w 97"/>
                <a:gd name="T3" fmla="*/ 0 h 114"/>
                <a:gd name="T4" fmla="*/ 67 w 97"/>
                <a:gd name="T5" fmla="*/ 18 h 114"/>
                <a:gd name="T6" fmla="*/ 51 w 97"/>
                <a:gd name="T7" fmla="*/ 26 h 114"/>
                <a:gd name="T8" fmla="*/ 57 w 97"/>
                <a:gd name="T9" fmla="*/ 9 h 114"/>
                <a:gd name="T10" fmla="*/ 89 w 97"/>
                <a:gd name="T11" fmla="*/ 99 h 114"/>
                <a:gd name="T12" fmla="*/ 72 w 97"/>
                <a:gd name="T13" fmla="*/ 113 h 114"/>
                <a:gd name="T14" fmla="*/ 53 w 97"/>
                <a:gd name="T15" fmla="*/ 109 h 114"/>
                <a:gd name="T16" fmla="*/ 34 w 97"/>
                <a:gd name="T17" fmla="*/ 113 h 114"/>
                <a:gd name="T18" fmla="*/ 17 w 97"/>
                <a:gd name="T19" fmla="*/ 99 h 114"/>
                <a:gd name="T20" fmla="*/ 10 w 97"/>
                <a:gd name="T21" fmla="*/ 42 h 114"/>
                <a:gd name="T22" fmla="*/ 33 w 97"/>
                <a:gd name="T23" fmla="*/ 28 h 114"/>
                <a:gd name="T24" fmla="*/ 52 w 97"/>
                <a:gd name="T25" fmla="*/ 33 h 114"/>
                <a:gd name="T26" fmla="*/ 73 w 97"/>
                <a:gd name="T27" fmla="*/ 27 h 114"/>
                <a:gd name="T28" fmla="*/ 94 w 97"/>
                <a:gd name="T29" fmla="*/ 39 h 114"/>
                <a:gd name="T30" fmla="*/ 82 w 97"/>
                <a:gd name="T31" fmla="*/ 60 h 114"/>
                <a:gd name="T32" fmla="*/ 97 w 97"/>
                <a:gd name="T33" fmla="*/ 83 h 114"/>
                <a:gd name="T34" fmla="*/ 89 w 97"/>
                <a:gd name="T35" fmla="*/ 9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7" h="114">
                  <a:moveTo>
                    <a:pt x="57" y="9"/>
                  </a:moveTo>
                  <a:cubicBezTo>
                    <a:pt x="61" y="4"/>
                    <a:pt x="68" y="0"/>
                    <a:pt x="73" y="0"/>
                  </a:cubicBezTo>
                  <a:cubicBezTo>
                    <a:pt x="74" y="7"/>
                    <a:pt x="71" y="13"/>
                    <a:pt x="67" y="18"/>
                  </a:cubicBezTo>
                  <a:cubicBezTo>
                    <a:pt x="63" y="23"/>
                    <a:pt x="57" y="27"/>
                    <a:pt x="51" y="26"/>
                  </a:cubicBezTo>
                  <a:cubicBezTo>
                    <a:pt x="50" y="20"/>
                    <a:pt x="53" y="13"/>
                    <a:pt x="57" y="9"/>
                  </a:cubicBezTo>
                  <a:close/>
                  <a:moveTo>
                    <a:pt x="89" y="99"/>
                  </a:moveTo>
                  <a:cubicBezTo>
                    <a:pt x="84" y="106"/>
                    <a:pt x="79" y="113"/>
                    <a:pt x="72" y="113"/>
                  </a:cubicBezTo>
                  <a:cubicBezTo>
                    <a:pt x="64" y="113"/>
                    <a:pt x="62" y="109"/>
                    <a:pt x="53" y="109"/>
                  </a:cubicBezTo>
                  <a:cubicBezTo>
                    <a:pt x="44" y="109"/>
                    <a:pt x="42" y="113"/>
                    <a:pt x="34" y="113"/>
                  </a:cubicBezTo>
                  <a:cubicBezTo>
                    <a:pt x="27" y="114"/>
                    <a:pt x="21" y="106"/>
                    <a:pt x="17" y="99"/>
                  </a:cubicBezTo>
                  <a:cubicBezTo>
                    <a:pt x="7" y="85"/>
                    <a:pt x="0" y="59"/>
                    <a:pt x="10" y="42"/>
                  </a:cubicBezTo>
                  <a:cubicBezTo>
                    <a:pt x="14" y="33"/>
                    <a:pt x="23" y="28"/>
                    <a:pt x="33" y="28"/>
                  </a:cubicBezTo>
                  <a:cubicBezTo>
                    <a:pt x="40" y="28"/>
                    <a:pt x="47" y="33"/>
                    <a:pt x="52" y="33"/>
                  </a:cubicBezTo>
                  <a:cubicBezTo>
                    <a:pt x="56" y="33"/>
                    <a:pt x="64" y="27"/>
                    <a:pt x="73" y="27"/>
                  </a:cubicBezTo>
                  <a:cubicBezTo>
                    <a:pt x="77" y="28"/>
                    <a:pt x="87" y="29"/>
                    <a:pt x="94" y="39"/>
                  </a:cubicBezTo>
                  <a:cubicBezTo>
                    <a:pt x="93" y="39"/>
                    <a:pt x="81" y="46"/>
                    <a:pt x="82" y="60"/>
                  </a:cubicBezTo>
                  <a:cubicBezTo>
                    <a:pt x="82" y="77"/>
                    <a:pt x="97" y="83"/>
                    <a:pt x="97" y="83"/>
                  </a:cubicBezTo>
                  <a:cubicBezTo>
                    <a:pt x="97" y="84"/>
                    <a:pt x="94" y="91"/>
                    <a:pt x="89" y="99"/>
                  </a:cubicBezTo>
                  <a:close/>
                </a:path>
              </a:pathLst>
            </a:custGeom>
            <a:noFill/>
            <a:ln w="19050">
              <a:solidFill>
                <a:schemeClr val="tx2"/>
              </a:solid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43" name="Freeform 241">
            <a:extLst>
              <a:ext uri="{FF2B5EF4-FFF2-40B4-BE49-F238E27FC236}">
                <a16:creationId xmlns:a16="http://schemas.microsoft.com/office/drawing/2014/main" id="{26700B84-15C5-4276-B62E-45A47EFBF485}"/>
              </a:ext>
            </a:extLst>
          </p:cNvPr>
          <p:cNvSpPr>
            <a:spLocks noEditPoints="1"/>
          </p:cNvSpPr>
          <p:nvPr/>
        </p:nvSpPr>
        <p:spPr bwMode="auto">
          <a:xfrm>
            <a:off x="1844619" y="2373952"/>
            <a:ext cx="404003" cy="404003"/>
          </a:xfrm>
          <a:custGeom>
            <a:avLst/>
            <a:gdLst>
              <a:gd name="T0" fmla="*/ 0 w 338"/>
              <a:gd name="T1" fmla="*/ 293 h 338"/>
              <a:gd name="T2" fmla="*/ 138 w 338"/>
              <a:gd name="T3" fmla="*/ 311 h 338"/>
              <a:gd name="T4" fmla="*/ 138 w 338"/>
              <a:gd name="T5" fmla="*/ 185 h 338"/>
              <a:gd name="T6" fmla="*/ 0 w 338"/>
              <a:gd name="T7" fmla="*/ 185 h 338"/>
              <a:gd name="T8" fmla="*/ 0 w 338"/>
              <a:gd name="T9" fmla="*/ 293 h 338"/>
              <a:gd name="T10" fmla="*/ 16 w 338"/>
              <a:gd name="T11" fmla="*/ 200 h 338"/>
              <a:gd name="T12" fmla="*/ 124 w 338"/>
              <a:gd name="T13" fmla="*/ 200 h 338"/>
              <a:gd name="T14" fmla="*/ 124 w 338"/>
              <a:gd name="T15" fmla="*/ 293 h 338"/>
              <a:gd name="T16" fmla="*/ 16 w 338"/>
              <a:gd name="T17" fmla="*/ 278 h 338"/>
              <a:gd name="T18" fmla="*/ 16 w 338"/>
              <a:gd name="T19" fmla="*/ 200 h 338"/>
              <a:gd name="T20" fmla="*/ 169 w 338"/>
              <a:gd name="T21" fmla="*/ 24 h 338"/>
              <a:gd name="T22" fmla="*/ 169 w 338"/>
              <a:gd name="T23" fmla="*/ 155 h 338"/>
              <a:gd name="T24" fmla="*/ 338 w 338"/>
              <a:gd name="T25" fmla="*/ 155 h 338"/>
              <a:gd name="T26" fmla="*/ 338 w 338"/>
              <a:gd name="T27" fmla="*/ 0 h 338"/>
              <a:gd name="T28" fmla="*/ 169 w 338"/>
              <a:gd name="T29" fmla="*/ 24 h 338"/>
              <a:gd name="T30" fmla="*/ 322 w 338"/>
              <a:gd name="T31" fmla="*/ 138 h 338"/>
              <a:gd name="T32" fmla="*/ 184 w 338"/>
              <a:gd name="T33" fmla="*/ 138 h 338"/>
              <a:gd name="T34" fmla="*/ 184 w 338"/>
              <a:gd name="T35" fmla="*/ 38 h 338"/>
              <a:gd name="T36" fmla="*/ 322 w 338"/>
              <a:gd name="T37" fmla="*/ 18 h 338"/>
              <a:gd name="T38" fmla="*/ 322 w 338"/>
              <a:gd name="T39" fmla="*/ 138 h 338"/>
              <a:gd name="T40" fmla="*/ 169 w 338"/>
              <a:gd name="T41" fmla="*/ 315 h 338"/>
              <a:gd name="T42" fmla="*/ 338 w 338"/>
              <a:gd name="T43" fmla="*/ 338 h 338"/>
              <a:gd name="T44" fmla="*/ 338 w 338"/>
              <a:gd name="T45" fmla="*/ 185 h 338"/>
              <a:gd name="T46" fmla="*/ 169 w 338"/>
              <a:gd name="T47" fmla="*/ 185 h 338"/>
              <a:gd name="T48" fmla="*/ 169 w 338"/>
              <a:gd name="T49" fmla="*/ 315 h 338"/>
              <a:gd name="T50" fmla="*/ 184 w 338"/>
              <a:gd name="T51" fmla="*/ 200 h 338"/>
              <a:gd name="T52" fmla="*/ 322 w 338"/>
              <a:gd name="T53" fmla="*/ 200 h 338"/>
              <a:gd name="T54" fmla="*/ 322 w 338"/>
              <a:gd name="T55" fmla="*/ 322 h 338"/>
              <a:gd name="T56" fmla="*/ 184 w 338"/>
              <a:gd name="T57" fmla="*/ 302 h 338"/>
              <a:gd name="T58" fmla="*/ 184 w 338"/>
              <a:gd name="T59" fmla="*/ 200 h 338"/>
              <a:gd name="T60" fmla="*/ 0 w 338"/>
              <a:gd name="T61" fmla="*/ 155 h 338"/>
              <a:gd name="T62" fmla="*/ 138 w 338"/>
              <a:gd name="T63" fmla="*/ 155 h 338"/>
              <a:gd name="T64" fmla="*/ 138 w 338"/>
              <a:gd name="T65" fmla="*/ 29 h 338"/>
              <a:gd name="T66" fmla="*/ 0 w 338"/>
              <a:gd name="T67" fmla="*/ 47 h 338"/>
              <a:gd name="T68" fmla="*/ 0 w 338"/>
              <a:gd name="T69" fmla="*/ 155 h 338"/>
              <a:gd name="T70" fmla="*/ 16 w 338"/>
              <a:gd name="T71" fmla="*/ 60 h 338"/>
              <a:gd name="T72" fmla="*/ 124 w 338"/>
              <a:gd name="T73" fmla="*/ 45 h 338"/>
              <a:gd name="T74" fmla="*/ 124 w 338"/>
              <a:gd name="T75" fmla="*/ 138 h 338"/>
              <a:gd name="T76" fmla="*/ 16 w 338"/>
              <a:gd name="T77" fmla="*/ 138 h 338"/>
              <a:gd name="T78" fmla="*/ 16 w 338"/>
              <a:gd name="T79" fmla="*/ 60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38" h="338">
                <a:moveTo>
                  <a:pt x="0" y="293"/>
                </a:moveTo>
                <a:lnTo>
                  <a:pt x="138" y="311"/>
                </a:lnTo>
                <a:lnTo>
                  <a:pt x="138" y="185"/>
                </a:lnTo>
                <a:lnTo>
                  <a:pt x="0" y="185"/>
                </a:lnTo>
                <a:lnTo>
                  <a:pt x="0" y="293"/>
                </a:lnTo>
                <a:close/>
                <a:moveTo>
                  <a:pt x="16" y="200"/>
                </a:moveTo>
                <a:lnTo>
                  <a:pt x="124" y="200"/>
                </a:lnTo>
                <a:lnTo>
                  <a:pt x="124" y="293"/>
                </a:lnTo>
                <a:lnTo>
                  <a:pt x="16" y="278"/>
                </a:lnTo>
                <a:lnTo>
                  <a:pt x="16" y="200"/>
                </a:lnTo>
                <a:close/>
                <a:moveTo>
                  <a:pt x="169" y="24"/>
                </a:moveTo>
                <a:lnTo>
                  <a:pt x="169" y="155"/>
                </a:lnTo>
                <a:lnTo>
                  <a:pt x="338" y="155"/>
                </a:lnTo>
                <a:lnTo>
                  <a:pt x="338" y="0"/>
                </a:lnTo>
                <a:lnTo>
                  <a:pt x="169" y="24"/>
                </a:lnTo>
                <a:close/>
                <a:moveTo>
                  <a:pt x="322" y="138"/>
                </a:moveTo>
                <a:lnTo>
                  <a:pt x="184" y="138"/>
                </a:lnTo>
                <a:lnTo>
                  <a:pt x="184" y="38"/>
                </a:lnTo>
                <a:lnTo>
                  <a:pt x="322" y="18"/>
                </a:lnTo>
                <a:lnTo>
                  <a:pt x="322" y="138"/>
                </a:lnTo>
                <a:close/>
                <a:moveTo>
                  <a:pt x="169" y="315"/>
                </a:moveTo>
                <a:lnTo>
                  <a:pt x="338" y="338"/>
                </a:lnTo>
                <a:lnTo>
                  <a:pt x="338" y="185"/>
                </a:lnTo>
                <a:lnTo>
                  <a:pt x="169" y="185"/>
                </a:lnTo>
                <a:lnTo>
                  <a:pt x="169" y="315"/>
                </a:lnTo>
                <a:close/>
                <a:moveTo>
                  <a:pt x="184" y="200"/>
                </a:moveTo>
                <a:lnTo>
                  <a:pt x="322" y="200"/>
                </a:lnTo>
                <a:lnTo>
                  <a:pt x="322" y="322"/>
                </a:lnTo>
                <a:lnTo>
                  <a:pt x="184" y="302"/>
                </a:lnTo>
                <a:lnTo>
                  <a:pt x="184" y="200"/>
                </a:lnTo>
                <a:close/>
                <a:moveTo>
                  <a:pt x="0" y="155"/>
                </a:moveTo>
                <a:lnTo>
                  <a:pt x="138" y="155"/>
                </a:lnTo>
                <a:lnTo>
                  <a:pt x="138" y="29"/>
                </a:lnTo>
                <a:lnTo>
                  <a:pt x="0" y="47"/>
                </a:lnTo>
                <a:lnTo>
                  <a:pt x="0" y="155"/>
                </a:lnTo>
                <a:close/>
                <a:moveTo>
                  <a:pt x="16" y="60"/>
                </a:moveTo>
                <a:lnTo>
                  <a:pt x="124" y="45"/>
                </a:lnTo>
                <a:lnTo>
                  <a:pt x="124" y="138"/>
                </a:lnTo>
                <a:lnTo>
                  <a:pt x="16" y="138"/>
                </a:lnTo>
                <a:lnTo>
                  <a:pt x="16" y="60"/>
                </a:ln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4" name="TextBox 3">
            <a:extLst>
              <a:ext uri="{FF2B5EF4-FFF2-40B4-BE49-F238E27FC236}">
                <a16:creationId xmlns:a16="http://schemas.microsoft.com/office/drawing/2014/main" id="{30B808B5-E93C-4CCE-AECD-A5C8372E5EC7}"/>
              </a:ext>
            </a:extLst>
          </p:cNvPr>
          <p:cNvSpPr txBox="1"/>
          <p:nvPr/>
        </p:nvSpPr>
        <p:spPr>
          <a:xfrm>
            <a:off x="1362725" y="2900812"/>
            <a:ext cx="5883193" cy="646331"/>
          </a:xfrm>
          <a:prstGeom prst="rect">
            <a:avLst/>
          </a:prstGeom>
          <a:noFill/>
        </p:spPr>
        <p:txBody>
          <a:bodyPr wrap="square" rtlCol="0">
            <a:spAutoFit/>
          </a:bodyPr>
          <a:lstStyle/>
          <a:p>
            <a:r>
              <a:rPr lang="en-US" dirty="0"/>
              <a:t>Keep in mind that Encryption of Folders only protects from uncredentialled access</a:t>
            </a:r>
          </a:p>
        </p:txBody>
      </p:sp>
      <p:sp>
        <p:nvSpPr>
          <p:cNvPr id="52" name="TextBox 51">
            <a:extLst>
              <a:ext uri="{FF2B5EF4-FFF2-40B4-BE49-F238E27FC236}">
                <a16:creationId xmlns:a16="http://schemas.microsoft.com/office/drawing/2014/main" id="{9F0C5C0A-DE96-4D01-BBC3-5AC0EBDC80EF}"/>
              </a:ext>
            </a:extLst>
          </p:cNvPr>
          <p:cNvSpPr txBox="1"/>
          <p:nvPr/>
        </p:nvSpPr>
        <p:spPr>
          <a:xfrm>
            <a:off x="1339709" y="4109417"/>
            <a:ext cx="5883193" cy="923330"/>
          </a:xfrm>
          <a:prstGeom prst="rect">
            <a:avLst/>
          </a:prstGeom>
          <a:noFill/>
        </p:spPr>
        <p:txBody>
          <a:bodyPr wrap="square" rtlCol="0">
            <a:spAutoFit/>
          </a:bodyPr>
          <a:lstStyle/>
          <a:p>
            <a:r>
              <a:rPr lang="en-US" dirty="0"/>
              <a:t>In order to protect files from a bad actor who may have access to your files using your credentials, you should password protect individual files.</a:t>
            </a:r>
          </a:p>
        </p:txBody>
      </p:sp>
      <p:sp>
        <p:nvSpPr>
          <p:cNvPr id="53" name="Freeform 124">
            <a:extLst>
              <a:ext uri="{FF2B5EF4-FFF2-40B4-BE49-F238E27FC236}">
                <a16:creationId xmlns:a16="http://schemas.microsoft.com/office/drawing/2014/main" id="{69885CD5-FBFB-4125-AAC6-91C7CA713F43}"/>
              </a:ext>
            </a:extLst>
          </p:cNvPr>
          <p:cNvSpPr>
            <a:spLocks noEditPoints="1"/>
          </p:cNvSpPr>
          <p:nvPr/>
        </p:nvSpPr>
        <p:spPr bwMode="auto">
          <a:xfrm>
            <a:off x="1373004" y="5587017"/>
            <a:ext cx="283829" cy="282989"/>
          </a:xfrm>
          <a:custGeom>
            <a:avLst/>
            <a:gdLst>
              <a:gd name="T0" fmla="*/ 41 w 186"/>
              <a:gd name="T1" fmla="*/ 125 h 185"/>
              <a:gd name="T2" fmla="*/ 45 w 186"/>
              <a:gd name="T3" fmla="*/ 121 h 185"/>
              <a:gd name="T4" fmla="*/ 46 w 186"/>
              <a:gd name="T5" fmla="*/ 118 h 185"/>
              <a:gd name="T6" fmla="*/ 42 w 186"/>
              <a:gd name="T7" fmla="*/ 114 h 185"/>
              <a:gd name="T8" fmla="*/ 39 w 186"/>
              <a:gd name="T9" fmla="*/ 115 h 185"/>
              <a:gd name="T10" fmla="*/ 35 w 186"/>
              <a:gd name="T11" fmla="*/ 119 h 185"/>
              <a:gd name="T12" fmla="*/ 34 w 186"/>
              <a:gd name="T13" fmla="*/ 122 h 185"/>
              <a:gd name="T14" fmla="*/ 38 w 186"/>
              <a:gd name="T15" fmla="*/ 126 h 185"/>
              <a:gd name="T16" fmla="*/ 41 w 186"/>
              <a:gd name="T17" fmla="*/ 125 h 185"/>
              <a:gd name="T18" fmla="*/ 67 w 186"/>
              <a:gd name="T19" fmla="*/ 122 h 185"/>
              <a:gd name="T20" fmla="*/ 63 w 186"/>
              <a:gd name="T21" fmla="*/ 118 h 185"/>
              <a:gd name="T22" fmla="*/ 60 w 186"/>
              <a:gd name="T23" fmla="*/ 119 h 185"/>
              <a:gd name="T24" fmla="*/ 18 w 186"/>
              <a:gd name="T25" fmla="*/ 161 h 185"/>
              <a:gd name="T26" fmla="*/ 17 w 186"/>
              <a:gd name="T27" fmla="*/ 164 h 185"/>
              <a:gd name="T28" fmla="*/ 21 w 186"/>
              <a:gd name="T29" fmla="*/ 168 h 185"/>
              <a:gd name="T30" fmla="*/ 24 w 186"/>
              <a:gd name="T31" fmla="*/ 167 h 185"/>
              <a:gd name="T32" fmla="*/ 66 w 186"/>
              <a:gd name="T33" fmla="*/ 125 h 185"/>
              <a:gd name="T34" fmla="*/ 67 w 186"/>
              <a:gd name="T35" fmla="*/ 122 h 185"/>
              <a:gd name="T36" fmla="*/ 186 w 186"/>
              <a:gd name="T37" fmla="*/ 4 h 185"/>
              <a:gd name="T38" fmla="*/ 181 w 186"/>
              <a:gd name="T39" fmla="*/ 0 h 185"/>
              <a:gd name="T40" fmla="*/ 180 w 186"/>
              <a:gd name="T41" fmla="*/ 0 h 185"/>
              <a:gd name="T42" fmla="*/ 180 w 186"/>
              <a:gd name="T43" fmla="*/ 0 h 185"/>
              <a:gd name="T44" fmla="*/ 3 w 186"/>
              <a:gd name="T45" fmla="*/ 76 h 185"/>
              <a:gd name="T46" fmla="*/ 2 w 186"/>
              <a:gd name="T47" fmla="*/ 76 h 185"/>
              <a:gd name="T48" fmla="*/ 2 w 186"/>
              <a:gd name="T49" fmla="*/ 76 h 185"/>
              <a:gd name="T50" fmla="*/ 2 w 186"/>
              <a:gd name="T51" fmla="*/ 76 h 185"/>
              <a:gd name="T52" fmla="*/ 0 w 186"/>
              <a:gd name="T53" fmla="*/ 80 h 185"/>
              <a:gd name="T54" fmla="*/ 3 w 186"/>
              <a:gd name="T55" fmla="*/ 84 h 185"/>
              <a:gd name="T56" fmla="*/ 3 w 186"/>
              <a:gd name="T57" fmla="*/ 84 h 185"/>
              <a:gd name="T58" fmla="*/ 73 w 186"/>
              <a:gd name="T59" fmla="*/ 113 h 185"/>
              <a:gd name="T60" fmla="*/ 101 w 186"/>
              <a:gd name="T61" fmla="*/ 182 h 185"/>
              <a:gd name="T62" fmla="*/ 101 w 186"/>
              <a:gd name="T63" fmla="*/ 182 h 185"/>
              <a:gd name="T64" fmla="*/ 105 w 186"/>
              <a:gd name="T65" fmla="*/ 185 h 185"/>
              <a:gd name="T66" fmla="*/ 109 w 186"/>
              <a:gd name="T67" fmla="*/ 183 h 185"/>
              <a:gd name="T68" fmla="*/ 109 w 186"/>
              <a:gd name="T69" fmla="*/ 183 h 185"/>
              <a:gd name="T70" fmla="*/ 109 w 186"/>
              <a:gd name="T71" fmla="*/ 183 h 185"/>
              <a:gd name="T72" fmla="*/ 109 w 186"/>
              <a:gd name="T73" fmla="*/ 183 h 185"/>
              <a:gd name="T74" fmla="*/ 185 w 186"/>
              <a:gd name="T75" fmla="*/ 6 h 185"/>
              <a:gd name="T76" fmla="*/ 185 w 186"/>
              <a:gd name="T77" fmla="*/ 6 h 185"/>
              <a:gd name="T78" fmla="*/ 186 w 186"/>
              <a:gd name="T79" fmla="*/ 4 h 185"/>
              <a:gd name="T80" fmla="*/ 15 w 186"/>
              <a:gd name="T81" fmla="*/ 80 h 185"/>
              <a:gd name="T82" fmla="*/ 163 w 186"/>
              <a:gd name="T83" fmla="*/ 16 h 185"/>
              <a:gd name="T84" fmla="*/ 75 w 186"/>
              <a:gd name="T85" fmla="*/ 104 h 185"/>
              <a:gd name="T86" fmla="*/ 15 w 186"/>
              <a:gd name="T87" fmla="*/ 80 h 185"/>
              <a:gd name="T88" fmla="*/ 105 w 186"/>
              <a:gd name="T89" fmla="*/ 170 h 185"/>
              <a:gd name="T90" fmla="*/ 81 w 186"/>
              <a:gd name="T91" fmla="*/ 110 h 185"/>
              <a:gd name="T92" fmla="*/ 169 w 186"/>
              <a:gd name="T93" fmla="*/ 22 h 185"/>
              <a:gd name="T94" fmla="*/ 105 w 186"/>
              <a:gd name="T95" fmla="*/ 170 h 185"/>
              <a:gd name="T96" fmla="*/ 67 w 186"/>
              <a:gd name="T97" fmla="*/ 139 h 185"/>
              <a:gd name="T98" fmla="*/ 64 w 186"/>
              <a:gd name="T99" fmla="*/ 140 h 185"/>
              <a:gd name="T100" fmla="*/ 52 w 186"/>
              <a:gd name="T101" fmla="*/ 153 h 185"/>
              <a:gd name="T102" fmla="*/ 51 w 186"/>
              <a:gd name="T103" fmla="*/ 156 h 185"/>
              <a:gd name="T104" fmla="*/ 55 w 186"/>
              <a:gd name="T105" fmla="*/ 160 h 185"/>
              <a:gd name="T106" fmla="*/ 58 w 186"/>
              <a:gd name="T107" fmla="*/ 159 h 185"/>
              <a:gd name="T108" fmla="*/ 70 w 186"/>
              <a:gd name="T109" fmla="*/ 146 h 185"/>
              <a:gd name="T110" fmla="*/ 72 w 186"/>
              <a:gd name="T111" fmla="*/ 143 h 185"/>
              <a:gd name="T112" fmla="*/ 67 w 186"/>
              <a:gd name="T113" fmla="*/ 139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86" h="185">
                <a:moveTo>
                  <a:pt x="41" y="125"/>
                </a:moveTo>
                <a:cubicBezTo>
                  <a:pt x="45" y="121"/>
                  <a:pt x="45" y="121"/>
                  <a:pt x="45" y="121"/>
                </a:cubicBezTo>
                <a:cubicBezTo>
                  <a:pt x="46" y="120"/>
                  <a:pt x="46" y="119"/>
                  <a:pt x="46" y="118"/>
                </a:cubicBezTo>
                <a:cubicBezTo>
                  <a:pt x="46" y="116"/>
                  <a:pt x="44" y="114"/>
                  <a:pt x="42" y="114"/>
                </a:cubicBezTo>
                <a:cubicBezTo>
                  <a:pt x="41" y="114"/>
                  <a:pt x="40" y="114"/>
                  <a:pt x="39" y="115"/>
                </a:cubicBezTo>
                <a:cubicBezTo>
                  <a:pt x="35" y="119"/>
                  <a:pt x="35" y="119"/>
                  <a:pt x="35" y="119"/>
                </a:cubicBezTo>
                <a:cubicBezTo>
                  <a:pt x="34" y="120"/>
                  <a:pt x="34" y="121"/>
                  <a:pt x="34" y="122"/>
                </a:cubicBezTo>
                <a:cubicBezTo>
                  <a:pt x="34" y="124"/>
                  <a:pt x="36" y="126"/>
                  <a:pt x="38" y="126"/>
                </a:cubicBezTo>
                <a:cubicBezTo>
                  <a:pt x="39" y="126"/>
                  <a:pt x="40" y="126"/>
                  <a:pt x="41" y="125"/>
                </a:cubicBezTo>
                <a:close/>
                <a:moveTo>
                  <a:pt x="67" y="122"/>
                </a:moveTo>
                <a:cubicBezTo>
                  <a:pt x="67" y="120"/>
                  <a:pt x="66" y="118"/>
                  <a:pt x="63" y="118"/>
                </a:cubicBezTo>
                <a:cubicBezTo>
                  <a:pt x="62" y="118"/>
                  <a:pt x="61" y="118"/>
                  <a:pt x="60" y="119"/>
                </a:cubicBezTo>
                <a:cubicBezTo>
                  <a:pt x="18" y="161"/>
                  <a:pt x="18" y="161"/>
                  <a:pt x="18" y="161"/>
                </a:cubicBezTo>
                <a:cubicBezTo>
                  <a:pt x="17" y="162"/>
                  <a:pt x="17" y="163"/>
                  <a:pt x="17" y="164"/>
                </a:cubicBezTo>
                <a:cubicBezTo>
                  <a:pt x="17" y="167"/>
                  <a:pt x="19" y="168"/>
                  <a:pt x="21" y="168"/>
                </a:cubicBezTo>
                <a:cubicBezTo>
                  <a:pt x="22" y="168"/>
                  <a:pt x="23" y="168"/>
                  <a:pt x="24" y="167"/>
                </a:cubicBezTo>
                <a:cubicBezTo>
                  <a:pt x="66" y="125"/>
                  <a:pt x="66" y="125"/>
                  <a:pt x="66" y="125"/>
                </a:cubicBezTo>
                <a:cubicBezTo>
                  <a:pt x="67" y="124"/>
                  <a:pt x="67" y="123"/>
                  <a:pt x="67" y="122"/>
                </a:cubicBezTo>
                <a:close/>
                <a:moveTo>
                  <a:pt x="186" y="4"/>
                </a:moveTo>
                <a:cubicBezTo>
                  <a:pt x="186" y="2"/>
                  <a:pt x="184" y="0"/>
                  <a:pt x="181" y="0"/>
                </a:cubicBezTo>
                <a:cubicBezTo>
                  <a:pt x="181" y="0"/>
                  <a:pt x="180" y="0"/>
                  <a:pt x="180" y="0"/>
                </a:cubicBezTo>
                <a:cubicBezTo>
                  <a:pt x="180" y="0"/>
                  <a:pt x="180" y="0"/>
                  <a:pt x="180" y="0"/>
                </a:cubicBezTo>
                <a:cubicBezTo>
                  <a:pt x="3" y="76"/>
                  <a:pt x="3" y="76"/>
                  <a:pt x="3" y="76"/>
                </a:cubicBezTo>
                <a:cubicBezTo>
                  <a:pt x="3" y="76"/>
                  <a:pt x="3" y="76"/>
                  <a:pt x="2" y="76"/>
                </a:cubicBezTo>
                <a:cubicBezTo>
                  <a:pt x="2" y="76"/>
                  <a:pt x="2" y="76"/>
                  <a:pt x="2" y="76"/>
                </a:cubicBezTo>
                <a:cubicBezTo>
                  <a:pt x="2" y="76"/>
                  <a:pt x="2" y="76"/>
                  <a:pt x="2" y="76"/>
                </a:cubicBezTo>
                <a:cubicBezTo>
                  <a:pt x="1" y="77"/>
                  <a:pt x="0" y="78"/>
                  <a:pt x="0" y="80"/>
                </a:cubicBezTo>
                <a:cubicBezTo>
                  <a:pt x="0" y="82"/>
                  <a:pt x="1" y="83"/>
                  <a:pt x="3" y="84"/>
                </a:cubicBezTo>
                <a:cubicBezTo>
                  <a:pt x="3" y="84"/>
                  <a:pt x="3" y="84"/>
                  <a:pt x="3" y="84"/>
                </a:cubicBezTo>
                <a:cubicBezTo>
                  <a:pt x="73" y="113"/>
                  <a:pt x="73" y="113"/>
                  <a:pt x="73" y="113"/>
                </a:cubicBezTo>
                <a:cubicBezTo>
                  <a:pt x="101" y="182"/>
                  <a:pt x="101" y="182"/>
                  <a:pt x="101" y="182"/>
                </a:cubicBezTo>
                <a:cubicBezTo>
                  <a:pt x="101" y="182"/>
                  <a:pt x="101" y="182"/>
                  <a:pt x="101" y="182"/>
                </a:cubicBezTo>
                <a:cubicBezTo>
                  <a:pt x="102" y="184"/>
                  <a:pt x="103" y="185"/>
                  <a:pt x="105" y="185"/>
                </a:cubicBezTo>
                <a:cubicBezTo>
                  <a:pt x="107" y="185"/>
                  <a:pt x="109" y="184"/>
                  <a:pt x="109" y="183"/>
                </a:cubicBezTo>
                <a:cubicBezTo>
                  <a:pt x="109" y="183"/>
                  <a:pt x="109" y="183"/>
                  <a:pt x="109" y="183"/>
                </a:cubicBezTo>
                <a:cubicBezTo>
                  <a:pt x="109" y="183"/>
                  <a:pt x="109" y="183"/>
                  <a:pt x="109" y="183"/>
                </a:cubicBezTo>
                <a:cubicBezTo>
                  <a:pt x="109" y="183"/>
                  <a:pt x="109" y="183"/>
                  <a:pt x="109" y="183"/>
                </a:cubicBezTo>
                <a:cubicBezTo>
                  <a:pt x="185" y="6"/>
                  <a:pt x="185" y="6"/>
                  <a:pt x="185" y="6"/>
                </a:cubicBezTo>
                <a:cubicBezTo>
                  <a:pt x="185" y="6"/>
                  <a:pt x="185" y="6"/>
                  <a:pt x="185" y="6"/>
                </a:cubicBezTo>
                <a:cubicBezTo>
                  <a:pt x="185" y="5"/>
                  <a:pt x="186" y="5"/>
                  <a:pt x="186" y="4"/>
                </a:cubicBezTo>
                <a:close/>
                <a:moveTo>
                  <a:pt x="15" y="80"/>
                </a:moveTo>
                <a:cubicBezTo>
                  <a:pt x="163" y="16"/>
                  <a:pt x="163" y="16"/>
                  <a:pt x="163" y="16"/>
                </a:cubicBezTo>
                <a:cubicBezTo>
                  <a:pt x="75" y="104"/>
                  <a:pt x="75" y="104"/>
                  <a:pt x="75" y="104"/>
                </a:cubicBezTo>
                <a:lnTo>
                  <a:pt x="15" y="80"/>
                </a:lnTo>
                <a:close/>
                <a:moveTo>
                  <a:pt x="105" y="170"/>
                </a:moveTo>
                <a:cubicBezTo>
                  <a:pt x="81" y="110"/>
                  <a:pt x="81" y="110"/>
                  <a:pt x="81" y="110"/>
                </a:cubicBezTo>
                <a:cubicBezTo>
                  <a:pt x="169" y="22"/>
                  <a:pt x="169" y="22"/>
                  <a:pt x="169" y="22"/>
                </a:cubicBezTo>
                <a:lnTo>
                  <a:pt x="105" y="170"/>
                </a:lnTo>
                <a:close/>
                <a:moveTo>
                  <a:pt x="67" y="139"/>
                </a:moveTo>
                <a:cubicBezTo>
                  <a:pt x="66" y="139"/>
                  <a:pt x="65" y="139"/>
                  <a:pt x="64" y="140"/>
                </a:cubicBezTo>
                <a:cubicBezTo>
                  <a:pt x="52" y="153"/>
                  <a:pt x="52" y="153"/>
                  <a:pt x="52" y="153"/>
                </a:cubicBezTo>
                <a:cubicBezTo>
                  <a:pt x="51" y="154"/>
                  <a:pt x="51" y="155"/>
                  <a:pt x="51" y="156"/>
                </a:cubicBezTo>
                <a:cubicBezTo>
                  <a:pt x="51" y="158"/>
                  <a:pt x="52" y="160"/>
                  <a:pt x="55" y="160"/>
                </a:cubicBezTo>
                <a:cubicBezTo>
                  <a:pt x="56" y="160"/>
                  <a:pt x="57" y="160"/>
                  <a:pt x="58" y="159"/>
                </a:cubicBezTo>
                <a:cubicBezTo>
                  <a:pt x="70" y="146"/>
                  <a:pt x="70" y="146"/>
                  <a:pt x="70" y="146"/>
                </a:cubicBezTo>
                <a:cubicBezTo>
                  <a:pt x="71" y="145"/>
                  <a:pt x="72" y="144"/>
                  <a:pt x="72" y="143"/>
                </a:cubicBezTo>
                <a:cubicBezTo>
                  <a:pt x="72" y="141"/>
                  <a:pt x="70" y="139"/>
                  <a:pt x="67" y="139"/>
                </a:cubicBez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54" name="Freeform 354">
            <a:extLst>
              <a:ext uri="{FF2B5EF4-FFF2-40B4-BE49-F238E27FC236}">
                <a16:creationId xmlns:a16="http://schemas.microsoft.com/office/drawing/2014/main" id="{870C76D4-FB84-4DE9-9BC9-A775A776784E}"/>
              </a:ext>
            </a:extLst>
          </p:cNvPr>
          <p:cNvSpPr>
            <a:spLocks noEditPoints="1"/>
          </p:cNvSpPr>
          <p:nvPr/>
        </p:nvSpPr>
        <p:spPr bwMode="auto">
          <a:xfrm>
            <a:off x="1374207" y="6141345"/>
            <a:ext cx="282626" cy="284303"/>
          </a:xfrm>
          <a:custGeom>
            <a:avLst/>
            <a:gdLst>
              <a:gd name="T0" fmla="*/ 0 w 185"/>
              <a:gd name="T1" fmla="*/ 110 h 186"/>
              <a:gd name="T2" fmla="*/ 151 w 185"/>
              <a:gd name="T3" fmla="*/ 110 h 186"/>
              <a:gd name="T4" fmla="*/ 52 w 185"/>
              <a:gd name="T5" fmla="*/ 47 h 186"/>
              <a:gd name="T6" fmla="*/ 33 w 185"/>
              <a:gd name="T7" fmla="*/ 58 h 186"/>
              <a:gd name="T8" fmla="*/ 27 w 185"/>
              <a:gd name="T9" fmla="*/ 63 h 186"/>
              <a:gd name="T10" fmla="*/ 33 w 185"/>
              <a:gd name="T11" fmla="*/ 106 h 186"/>
              <a:gd name="T12" fmla="*/ 27 w 185"/>
              <a:gd name="T13" fmla="*/ 63 h 186"/>
              <a:gd name="T14" fmla="*/ 33 w 185"/>
              <a:gd name="T15" fmla="*/ 114 h 186"/>
              <a:gd name="T16" fmla="*/ 27 w 185"/>
              <a:gd name="T17" fmla="*/ 156 h 186"/>
              <a:gd name="T18" fmla="*/ 33 w 185"/>
              <a:gd name="T19" fmla="*/ 162 h 186"/>
              <a:gd name="T20" fmla="*/ 52 w 185"/>
              <a:gd name="T21" fmla="*/ 173 h 186"/>
              <a:gd name="T22" fmla="*/ 71 w 185"/>
              <a:gd name="T23" fmla="*/ 177 h 186"/>
              <a:gd name="T24" fmla="*/ 71 w 185"/>
              <a:gd name="T25" fmla="*/ 148 h 186"/>
              <a:gd name="T26" fmla="*/ 71 w 185"/>
              <a:gd name="T27" fmla="*/ 140 h 186"/>
              <a:gd name="T28" fmla="*/ 42 w 185"/>
              <a:gd name="T29" fmla="*/ 114 h 186"/>
              <a:gd name="T30" fmla="*/ 71 w 185"/>
              <a:gd name="T31" fmla="*/ 140 h 186"/>
              <a:gd name="T32" fmla="*/ 42 w 185"/>
              <a:gd name="T33" fmla="*/ 106 h 186"/>
              <a:gd name="T34" fmla="*/ 71 w 185"/>
              <a:gd name="T35" fmla="*/ 80 h 186"/>
              <a:gd name="T36" fmla="*/ 71 w 185"/>
              <a:gd name="T37" fmla="*/ 72 h 186"/>
              <a:gd name="T38" fmla="*/ 71 w 185"/>
              <a:gd name="T39" fmla="*/ 43 h 186"/>
              <a:gd name="T40" fmla="*/ 118 w 185"/>
              <a:gd name="T41" fmla="*/ 58 h 186"/>
              <a:gd name="T42" fmla="*/ 99 w 185"/>
              <a:gd name="T43" fmla="*/ 47 h 186"/>
              <a:gd name="T44" fmla="*/ 80 w 185"/>
              <a:gd name="T45" fmla="*/ 43 h 186"/>
              <a:gd name="T46" fmla="*/ 80 w 185"/>
              <a:gd name="T47" fmla="*/ 72 h 186"/>
              <a:gd name="T48" fmla="*/ 80 w 185"/>
              <a:gd name="T49" fmla="*/ 80 h 186"/>
              <a:gd name="T50" fmla="*/ 109 w 185"/>
              <a:gd name="T51" fmla="*/ 106 h 186"/>
              <a:gd name="T52" fmla="*/ 80 w 185"/>
              <a:gd name="T53" fmla="*/ 80 h 186"/>
              <a:gd name="T54" fmla="*/ 109 w 185"/>
              <a:gd name="T55" fmla="*/ 114 h 186"/>
              <a:gd name="T56" fmla="*/ 80 w 185"/>
              <a:gd name="T57" fmla="*/ 140 h 186"/>
              <a:gd name="T58" fmla="*/ 80 w 185"/>
              <a:gd name="T59" fmla="*/ 177 h 186"/>
              <a:gd name="T60" fmla="*/ 102 w 185"/>
              <a:gd name="T61" fmla="*/ 152 h 186"/>
              <a:gd name="T62" fmla="*/ 99 w 185"/>
              <a:gd name="T63" fmla="*/ 173 h 186"/>
              <a:gd name="T64" fmla="*/ 118 w 185"/>
              <a:gd name="T65" fmla="*/ 162 h 186"/>
              <a:gd name="T66" fmla="*/ 124 w 185"/>
              <a:gd name="T67" fmla="*/ 156 h 186"/>
              <a:gd name="T68" fmla="*/ 118 w 185"/>
              <a:gd name="T69" fmla="*/ 114 h 186"/>
              <a:gd name="T70" fmla="*/ 124 w 185"/>
              <a:gd name="T71" fmla="*/ 156 h 186"/>
              <a:gd name="T72" fmla="*/ 112 w 185"/>
              <a:gd name="T73" fmla="*/ 72 h 186"/>
              <a:gd name="T74" fmla="*/ 143 w 185"/>
              <a:gd name="T75" fmla="*/ 106 h 186"/>
              <a:gd name="T76" fmla="*/ 109 w 185"/>
              <a:gd name="T77" fmla="*/ 0 h 186"/>
              <a:gd name="T78" fmla="*/ 69 w 185"/>
              <a:gd name="T79" fmla="*/ 26 h 186"/>
              <a:gd name="T80" fmla="*/ 86 w 185"/>
              <a:gd name="T81" fmla="*/ 13 h 186"/>
              <a:gd name="T82" fmla="*/ 87 w 185"/>
              <a:gd name="T83" fmla="*/ 26 h 186"/>
              <a:gd name="T84" fmla="*/ 105 w 185"/>
              <a:gd name="T85" fmla="*/ 31 h 186"/>
              <a:gd name="T86" fmla="*/ 114 w 185"/>
              <a:gd name="T87" fmla="*/ 9 h 186"/>
              <a:gd name="T88" fmla="*/ 119 w 185"/>
              <a:gd name="T89" fmla="*/ 37 h 186"/>
              <a:gd name="T90" fmla="*/ 138 w 185"/>
              <a:gd name="T91" fmla="*/ 41 h 186"/>
              <a:gd name="T92" fmla="*/ 154 w 185"/>
              <a:gd name="T93" fmla="*/ 80 h 186"/>
              <a:gd name="T94" fmla="*/ 159 w 185"/>
              <a:gd name="T95" fmla="*/ 121 h 186"/>
              <a:gd name="T96" fmla="*/ 185 w 185"/>
              <a:gd name="T97" fmla="*/ 76 h 186"/>
              <a:gd name="T98" fmla="*/ 133 w 185"/>
              <a:gd name="T99" fmla="*/ 13 h 186"/>
              <a:gd name="T100" fmla="*/ 143 w 185"/>
              <a:gd name="T101" fmla="*/ 30 h 186"/>
              <a:gd name="T102" fmla="*/ 151 w 185"/>
              <a:gd name="T103" fmla="*/ 72 h 186"/>
              <a:gd name="T104" fmla="*/ 158 w 185"/>
              <a:gd name="T105" fmla="*/ 30 h 186"/>
              <a:gd name="T106" fmla="*/ 151 w 185"/>
              <a:gd name="T107" fmla="*/ 72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5" h="186">
                <a:moveTo>
                  <a:pt x="76" y="34"/>
                </a:moveTo>
                <a:cubicBezTo>
                  <a:pt x="34" y="34"/>
                  <a:pt x="0" y="68"/>
                  <a:pt x="0" y="110"/>
                </a:cubicBezTo>
                <a:cubicBezTo>
                  <a:pt x="0" y="152"/>
                  <a:pt x="34" y="186"/>
                  <a:pt x="76" y="186"/>
                </a:cubicBezTo>
                <a:cubicBezTo>
                  <a:pt x="117" y="186"/>
                  <a:pt x="151" y="152"/>
                  <a:pt x="151" y="110"/>
                </a:cubicBezTo>
                <a:cubicBezTo>
                  <a:pt x="151" y="68"/>
                  <a:pt x="117" y="34"/>
                  <a:pt x="76" y="34"/>
                </a:cubicBezTo>
                <a:close/>
                <a:moveTo>
                  <a:pt x="52" y="47"/>
                </a:moveTo>
                <a:cubicBezTo>
                  <a:pt x="48" y="51"/>
                  <a:pt x="45" y="57"/>
                  <a:pt x="42" y="64"/>
                </a:cubicBezTo>
                <a:cubicBezTo>
                  <a:pt x="39" y="62"/>
                  <a:pt x="36" y="60"/>
                  <a:pt x="33" y="58"/>
                </a:cubicBezTo>
                <a:cubicBezTo>
                  <a:pt x="39" y="53"/>
                  <a:pt x="45" y="49"/>
                  <a:pt x="52" y="47"/>
                </a:cubicBezTo>
                <a:close/>
                <a:moveTo>
                  <a:pt x="27" y="63"/>
                </a:moveTo>
                <a:cubicBezTo>
                  <a:pt x="30" y="67"/>
                  <a:pt x="34" y="69"/>
                  <a:pt x="39" y="72"/>
                </a:cubicBezTo>
                <a:cubicBezTo>
                  <a:pt x="36" y="82"/>
                  <a:pt x="34" y="93"/>
                  <a:pt x="33" y="106"/>
                </a:cubicBezTo>
                <a:cubicBezTo>
                  <a:pt x="8" y="106"/>
                  <a:pt x="8" y="106"/>
                  <a:pt x="8" y="106"/>
                </a:cubicBezTo>
                <a:cubicBezTo>
                  <a:pt x="9" y="89"/>
                  <a:pt x="16" y="74"/>
                  <a:pt x="27" y="63"/>
                </a:cubicBezTo>
                <a:close/>
                <a:moveTo>
                  <a:pt x="8" y="114"/>
                </a:moveTo>
                <a:cubicBezTo>
                  <a:pt x="33" y="114"/>
                  <a:pt x="33" y="114"/>
                  <a:pt x="33" y="114"/>
                </a:cubicBezTo>
                <a:cubicBezTo>
                  <a:pt x="34" y="126"/>
                  <a:pt x="36" y="138"/>
                  <a:pt x="39" y="148"/>
                </a:cubicBezTo>
                <a:cubicBezTo>
                  <a:pt x="34" y="150"/>
                  <a:pt x="30" y="153"/>
                  <a:pt x="27" y="156"/>
                </a:cubicBezTo>
                <a:cubicBezTo>
                  <a:pt x="16" y="145"/>
                  <a:pt x="9" y="130"/>
                  <a:pt x="8" y="114"/>
                </a:cubicBezTo>
                <a:close/>
                <a:moveTo>
                  <a:pt x="33" y="162"/>
                </a:moveTo>
                <a:cubicBezTo>
                  <a:pt x="36" y="160"/>
                  <a:pt x="39" y="158"/>
                  <a:pt x="42" y="156"/>
                </a:cubicBezTo>
                <a:cubicBezTo>
                  <a:pt x="45" y="162"/>
                  <a:pt x="48" y="168"/>
                  <a:pt x="52" y="173"/>
                </a:cubicBezTo>
                <a:cubicBezTo>
                  <a:pt x="45" y="170"/>
                  <a:pt x="39" y="167"/>
                  <a:pt x="33" y="162"/>
                </a:cubicBezTo>
                <a:close/>
                <a:moveTo>
                  <a:pt x="71" y="177"/>
                </a:moveTo>
                <a:cubicBezTo>
                  <a:pt x="62" y="174"/>
                  <a:pt x="55" y="165"/>
                  <a:pt x="49" y="152"/>
                </a:cubicBezTo>
                <a:cubicBezTo>
                  <a:pt x="56" y="150"/>
                  <a:pt x="63" y="148"/>
                  <a:pt x="71" y="148"/>
                </a:cubicBezTo>
                <a:lnTo>
                  <a:pt x="71" y="177"/>
                </a:lnTo>
                <a:close/>
                <a:moveTo>
                  <a:pt x="71" y="140"/>
                </a:moveTo>
                <a:cubicBezTo>
                  <a:pt x="62" y="140"/>
                  <a:pt x="54" y="142"/>
                  <a:pt x="47" y="144"/>
                </a:cubicBezTo>
                <a:cubicBezTo>
                  <a:pt x="44" y="136"/>
                  <a:pt x="42" y="125"/>
                  <a:pt x="42" y="114"/>
                </a:cubicBezTo>
                <a:cubicBezTo>
                  <a:pt x="71" y="114"/>
                  <a:pt x="71" y="114"/>
                  <a:pt x="71" y="114"/>
                </a:cubicBezTo>
                <a:lnTo>
                  <a:pt x="71" y="140"/>
                </a:lnTo>
                <a:close/>
                <a:moveTo>
                  <a:pt x="71" y="106"/>
                </a:moveTo>
                <a:cubicBezTo>
                  <a:pt x="42" y="106"/>
                  <a:pt x="42" y="106"/>
                  <a:pt x="42" y="106"/>
                </a:cubicBezTo>
                <a:cubicBezTo>
                  <a:pt x="42" y="94"/>
                  <a:pt x="44" y="84"/>
                  <a:pt x="47" y="75"/>
                </a:cubicBezTo>
                <a:cubicBezTo>
                  <a:pt x="54" y="78"/>
                  <a:pt x="62" y="80"/>
                  <a:pt x="71" y="80"/>
                </a:cubicBezTo>
                <a:lnTo>
                  <a:pt x="71" y="106"/>
                </a:lnTo>
                <a:close/>
                <a:moveTo>
                  <a:pt x="71" y="72"/>
                </a:moveTo>
                <a:cubicBezTo>
                  <a:pt x="63" y="71"/>
                  <a:pt x="56" y="70"/>
                  <a:pt x="49" y="67"/>
                </a:cubicBezTo>
                <a:cubicBezTo>
                  <a:pt x="55" y="54"/>
                  <a:pt x="62" y="45"/>
                  <a:pt x="71" y="43"/>
                </a:cubicBezTo>
                <a:lnTo>
                  <a:pt x="71" y="72"/>
                </a:lnTo>
                <a:close/>
                <a:moveTo>
                  <a:pt x="118" y="58"/>
                </a:moveTo>
                <a:cubicBezTo>
                  <a:pt x="115" y="60"/>
                  <a:pt x="112" y="62"/>
                  <a:pt x="109" y="64"/>
                </a:cubicBezTo>
                <a:cubicBezTo>
                  <a:pt x="106" y="57"/>
                  <a:pt x="103" y="51"/>
                  <a:pt x="99" y="47"/>
                </a:cubicBezTo>
                <a:cubicBezTo>
                  <a:pt x="106" y="49"/>
                  <a:pt x="112" y="53"/>
                  <a:pt x="118" y="58"/>
                </a:cubicBezTo>
                <a:close/>
                <a:moveTo>
                  <a:pt x="80" y="43"/>
                </a:moveTo>
                <a:cubicBezTo>
                  <a:pt x="89" y="45"/>
                  <a:pt x="96" y="54"/>
                  <a:pt x="102" y="67"/>
                </a:cubicBezTo>
                <a:cubicBezTo>
                  <a:pt x="95" y="70"/>
                  <a:pt x="88" y="71"/>
                  <a:pt x="80" y="72"/>
                </a:cubicBezTo>
                <a:lnTo>
                  <a:pt x="80" y="43"/>
                </a:lnTo>
                <a:close/>
                <a:moveTo>
                  <a:pt x="80" y="80"/>
                </a:moveTo>
                <a:cubicBezTo>
                  <a:pt x="89" y="80"/>
                  <a:pt x="97" y="78"/>
                  <a:pt x="104" y="75"/>
                </a:cubicBezTo>
                <a:cubicBezTo>
                  <a:pt x="107" y="84"/>
                  <a:pt x="109" y="94"/>
                  <a:pt x="109" y="106"/>
                </a:cubicBezTo>
                <a:cubicBezTo>
                  <a:pt x="80" y="106"/>
                  <a:pt x="80" y="106"/>
                  <a:pt x="80" y="106"/>
                </a:cubicBezTo>
                <a:lnTo>
                  <a:pt x="80" y="80"/>
                </a:lnTo>
                <a:close/>
                <a:moveTo>
                  <a:pt x="80" y="114"/>
                </a:moveTo>
                <a:cubicBezTo>
                  <a:pt x="109" y="114"/>
                  <a:pt x="109" y="114"/>
                  <a:pt x="109" y="114"/>
                </a:cubicBezTo>
                <a:cubicBezTo>
                  <a:pt x="109" y="125"/>
                  <a:pt x="107" y="136"/>
                  <a:pt x="104" y="144"/>
                </a:cubicBezTo>
                <a:cubicBezTo>
                  <a:pt x="97" y="142"/>
                  <a:pt x="89" y="140"/>
                  <a:pt x="80" y="140"/>
                </a:cubicBezTo>
                <a:lnTo>
                  <a:pt x="80" y="114"/>
                </a:lnTo>
                <a:close/>
                <a:moveTo>
                  <a:pt x="80" y="177"/>
                </a:moveTo>
                <a:cubicBezTo>
                  <a:pt x="80" y="148"/>
                  <a:pt x="80" y="148"/>
                  <a:pt x="80" y="148"/>
                </a:cubicBezTo>
                <a:cubicBezTo>
                  <a:pt x="88" y="148"/>
                  <a:pt x="95" y="150"/>
                  <a:pt x="102" y="152"/>
                </a:cubicBezTo>
                <a:cubicBezTo>
                  <a:pt x="96" y="165"/>
                  <a:pt x="89" y="174"/>
                  <a:pt x="80" y="177"/>
                </a:cubicBezTo>
                <a:close/>
                <a:moveTo>
                  <a:pt x="99" y="173"/>
                </a:moveTo>
                <a:cubicBezTo>
                  <a:pt x="103" y="168"/>
                  <a:pt x="106" y="162"/>
                  <a:pt x="109" y="156"/>
                </a:cubicBezTo>
                <a:cubicBezTo>
                  <a:pt x="112" y="158"/>
                  <a:pt x="115" y="160"/>
                  <a:pt x="118" y="162"/>
                </a:cubicBezTo>
                <a:cubicBezTo>
                  <a:pt x="112" y="167"/>
                  <a:pt x="106" y="170"/>
                  <a:pt x="99" y="173"/>
                </a:cubicBezTo>
                <a:close/>
                <a:moveTo>
                  <a:pt x="124" y="156"/>
                </a:moveTo>
                <a:cubicBezTo>
                  <a:pt x="121" y="153"/>
                  <a:pt x="117" y="150"/>
                  <a:pt x="112" y="148"/>
                </a:cubicBezTo>
                <a:cubicBezTo>
                  <a:pt x="115" y="138"/>
                  <a:pt x="117" y="126"/>
                  <a:pt x="118" y="114"/>
                </a:cubicBezTo>
                <a:cubicBezTo>
                  <a:pt x="143" y="114"/>
                  <a:pt x="143" y="114"/>
                  <a:pt x="143" y="114"/>
                </a:cubicBezTo>
                <a:cubicBezTo>
                  <a:pt x="142" y="130"/>
                  <a:pt x="135" y="145"/>
                  <a:pt x="124" y="156"/>
                </a:cubicBezTo>
                <a:close/>
                <a:moveTo>
                  <a:pt x="118" y="106"/>
                </a:moveTo>
                <a:cubicBezTo>
                  <a:pt x="117" y="93"/>
                  <a:pt x="115" y="82"/>
                  <a:pt x="112" y="72"/>
                </a:cubicBezTo>
                <a:cubicBezTo>
                  <a:pt x="117" y="69"/>
                  <a:pt x="121" y="67"/>
                  <a:pt x="124" y="63"/>
                </a:cubicBezTo>
                <a:cubicBezTo>
                  <a:pt x="135" y="74"/>
                  <a:pt x="142" y="89"/>
                  <a:pt x="143" y="106"/>
                </a:cubicBezTo>
                <a:lnTo>
                  <a:pt x="118" y="106"/>
                </a:lnTo>
                <a:close/>
                <a:moveTo>
                  <a:pt x="109" y="0"/>
                </a:moveTo>
                <a:cubicBezTo>
                  <a:pt x="85" y="0"/>
                  <a:pt x="63" y="12"/>
                  <a:pt x="49" y="30"/>
                </a:cubicBezTo>
                <a:cubicBezTo>
                  <a:pt x="56" y="28"/>
                  <a:pt x="62" y="26"/>
                  <a:pt x="69" y="26"/>
                </a:cubicBezTo>
                <a:cubicBezTo>
                  <a:pt x="68" y="25"/>
                  <a:pt x="67" y="25"/>
                  <a:pt x="67" y="24"/>
                </a:cubicBezTo>
                <a:cubicBezTo>
                  <a:pt x="72" y="19"/>
                  <a:pt x="79" y="15"/>
                  <a:pt x="86" y="13"/>
                </a:cubicBezTo>
                <a:cubicBezTo>
                  <a:pt x="83" y="16"/>
                  <a:pt x="80" y="21"/>
                  <a:pt x="78" y="26"/>
                </a:cubicBezTo>
                <a:cubicBezTo>
                  <a:pt x="81" y="26"/>
                  <a:pt x="84" y="26"/>
                  <a:pt x="87" y="26"/>
                </a:cubicBezTo>
                <a:cubicBezTo>
                  <a:pt x="92" y="17"/>
                  <a:pt x="98" y="11"/>
                  <a:pt x="105" y="9"/>
                </a:cubicBezTo>
                <a:cubicBezTo>
                  <a:pt x="105" y="31"/>
                  <a:pt x="105" y="31"/>
                  <a:pt x="105" y="31"/>
                </a:cubicBezTo>
                <a:cubicBezTo>
                  <a:pt x="108" y="32"/>
                  <a:pt x="111" y="33"/>
                  <a:pt x="114" y="35"/>
                </a:cubicBezTo>
                <a:cubicBezTo>
                  <a:pt x="114" y="9"/>
                  <a:pt x="114" y="9"/>
                  <a:pt x="114" y="9"/>
                </a:cubicBezTo>
                <a:cubicBezTo>
                  <a:pt x="122" y="11"/>
                  <a:pt x="130" y="20"/>
                  <a:pt x="135" y="34"/>
                </a:cubicBezTo>
                <a:cubicBezTo>
                  <a:pt x="130" y="35"/>
                  <a:pt x="125" y="37"/>
                  <a:pt x="119" y="37"/>
                </a:cubicBezTo>
                <a:cubicBezTo>
                  <a:pt x="122" y="39"/>
                  <a:pt x="125" y="42"/>
                  <a:pt x="129" y="44"/>
                </a:cubicBezTo>
                <a:cubicBezTo>
                  <a:pt x="132" y="43"/>
                  <a:pt x="135" y="43"/>
                  <a:pt x="138" y="41"/>
                </a:cubicBezTo>
                <a:cubicBezTo>
                  <a:pt x="140" y="46"/>
                  <a:pt x="141" y="52"/>
                  <a:pt x="142" y="57"/>
                </a:cubicBezTo>
                <a:cubicBezTo>
                  <a:pt x="147" y="64"/>
                  <a:pt x="151" y="72"/>
                  <a:pt x="154" y="80"/>
                </a:cubicBezTo>
                <a:cubicBezTo>
                  <a:pt x="177" y="80"/>
                  <a:pt x="177" y="80"/>
                  <a:pt x="177" y="80"/>
                </a:cubicBezTo>
                <a:cubicBezTo>
                  <a:pt x="176" y="96"/>
                  <a:pt x="169" y="110"/>
                  <a:pt x="159" y="121"/>
                </a:cubicBezTo>
                <a:cubicBezTo>
                  <a:pt x="158" y="126"/>
                  <a:pt x="157" y="131"/>
                  <a:pt x="156" y="136"/>
                </a:cubicBezTo>
                <a:cubicBezTo>
                  <a:pt x="174" y="122"/>
                  <a:pt x="185" y="101"/>
                  <a:pt x="185" y="76"/>
                </a:cubicBezTo>
                <a:cubicBezTo>
                  <a:pt x="185" y="34"/>
                  <a:pt x="151" y="0"/>
                  <a:pt x="109" y="0"/>
                </a:cubicBezTo>
                <a:close/>
                <a:moveTo>
                  <a:pt x="133" y="13"/>
                </a:moveTo>
                <a:cubicBezTo>
                  <a:pt x="140" y="15"/>
                  <a:pt x="146" y="19"/>
                  <a:pt x="152" y="24"/>
                </a:cubicBezTo>
                <a:cubicBezTo>
                  <a:pt x="149" y="26"/>
                  <a:pt x="146" y="28"/>
                  <a:pt x="143" y="30"/>
                </a:cubicBezTo>
                <a:cubicBezTo>
                  <a:pt x="140" y="23"/>
                  <a:pt x="137" y="18"/>
                  <a:pt x="133" y="13"/>
                </a:cubicBezTo>
                <a:close/>
                <a:moveTo>
                  <a:pt x="151" y="72"/>
                </a:moveTo>
                <a:cubicBezTo>
                  <a:pt x="151" y="60"/>
                  <a:pt x="149" y="48"/>
                  <a:pt x="146" y="38"/>
                </a:cubicBezTo>
                <a:cubicBezTo>
                  <a:pt x="150" y="36"/>
                  <a:pt x="154" y="33"/>
                  <a:pt x="158" y="30"/>
                </a:cubicBezTo>
                <a:cubicBezTo>
                  <a:pt x="169" y="41"/>
                  <a:pt x="176" y="55"/>
                  <a:pt x="177" y="72"/>
                </a:cubicBezTo>
                <a:lnTo>
                  <a:pt x="151" y="72"/>
                </a:ln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6" name="TextBox 5">
            <a:extLst>
              <a:ext uri="{FF2B5EF4-FFF2-40B4-BE49-F238E27FC236}">
                <a16:creationId xmlns:a16="http://schemas.microsoft.com/office/drawing/2014/main" id="{B5C1E09E-9A77-4BD2-90F9-BFCD2B9784DF}"/>
              </a:ext>
            </a:extLst>
          </p:cNvPr>
          <p:cNvSpPr txBox="1"/>
          <p:nvPr/>
        </p:nvSpPr>
        <p:spPr>
          <a:xfrm>
            <a:off x="1885145" y="5539139"/>
            <a:ext cx="4698209" cy="369332"/>
          </a:xfrm>
          <a:prstGeom prst="rect">
            <a:avLst/>
          </a:prstGeom>
          <a:noFill/>
        </p:spPr>
        <p:txBody>
          <a:bodyPr wrap="none" rtlCol="0">
            <a:spAutoFit/>
          </a:bodyPr>
          <a:lstStyle/>
          <a:p>
            <a:r>
              <a:rPr lang="en-US" dirty="0"/>
              <a:t>Encrypt email that contains sensitive Client Data</a:t>
            </a:r>
          </a:p>
        </p:txBody>
      </p:sp>
      <p:sp>
        <p:nvSpPr>
          <p:cNvPr id="56" name="TextBox 55">
            <a:extLst>
              <a:ext uri="{FF2B5EF4-FFF2-40B4-BE49-F238E27FC236}">
                <a16:creationId xmlns:a16="http://schemas.microsoft.com/office/drawing/2014/main" id="{D83B30C9-347C-41E7-8281-A75DC5D3A1E6}"/>
              </a:ext>
            </a:extLst>
          </p:cNvPr>
          <p:cNvSpPr txBox="1"/>
          <p:nvPr/>
        </p:nvSpPr>
        <p:spPr>
          <a:xfrm>
            <a:off x="1885145" y="6061918"/>
            <a:ext cx="4913846" cy="369332"/>
          </a:xfrm>
          <a:prstGeom prst="rect">
            <a:avLst/>
          </a:prstGeom>
          <a:noFill/>
        </p:spPr>
        <p:txBody>
          <a:bodyPr wrap="none" rtlCol="0">
            <a:spAutoFit/>
          </a:bodyPr>
          <a:lstStyle/>
          <a:p>
            <a:r>
              <a:rPr lang="en-US" dirty="0"/>
              <a:t>Use a Virtual Private Network to access Client Files</a:t>
            </a:r>
          </a:p>
        </p:txBody>
      </p:sp>
      <p:sp>
        <p:nvSpPr>
          <p:cNvPr id="57" name="TextBox 56">
            <a:extLst>
              <a:ext uri="{FF2B5EF4-FFF2-40B4-BE49-F238E27FC236}">
                <a16:creationId xmlns:a16="http://schemas.microsoft.com/office/drawing/2014/main" id="{7AAEA3A3-3427-4B65-9CBE-5C3E71F24AB1}"/>
              </a:ext>
            </a:extLst>
          </p:cNvPr>
          <p:cNvSpPr txBox="1"/>
          <p:nvPr/>
        </p:nvSpPr>
        <p:spPr>
          <a:xfrm>
            <a:off x="8506471" y="1264036"/>
            <a:ext cx="2584362"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Encryption Tools:</a:t>
            </a:r>
          </a:p>
        </p:txBody>
      </p:sp>
      <p:sp>
        <p:nvSpPr>
          <p:cNvPr id="58" name="TextBox 57">
            <a:extLst>
              <a:ext uri="{FF2B5EF4-FFF2-40B4-BE49-F238E27FC236}">
                <a16:creationId xmlns:a16="http://schemas.microsoft.com/office/drawing/2014/main" id="{75272950-4850-4BBF-BD2E-405D999679E7}"/>
              </a:ext>
            </a:extLst>
          </p:cNvPr>
          <p:cNvSpPr txBox="1"/>
          <p:nvPr/>
        </p:nvSpPr>
        <p:spPr>
          <a:xfrm>
            <a:off x="8723110" y="1747686"/>
            <a:ext cx="260520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BitLocker – Windows</a:t>
            </a:r>
          </a:p>
        </p:txBody>
      </p:sp>
      <p:sp>
        <p:nvSpPr>
          <p:cNvPr id="59" name="TextBox 58">
            <a:extLst>
              <a:ext uri="{FF2B5EF4-FFF2-40B4-BE49-F238E27FC236}">
                <a16:creationId xmlns:a16="http://schemas.microsoft.com/office/drawing/2014/main" id="{7FB11D51-D553-4992-867D-47F697C312BD}"/>
              </a:ext>
            </a:extLst>
          </p:cNvPr>
          <p:cNvSpPr txBox="1"/>
          <p:nvPr/>
        </p:nvSpPr>
        <p:spPr>
          <a:xfrm>
            <a:off x="8735363" y="2200143"/>
            <a:ext cx="1874231" cy="400110"/>
          </a:xfrm>
          <a:prstGeom prst="rect">
            <a:avLst/>
          </a:prstGeom>
          <a:noFill/>
        </p:spPr>
        <p:txBody>
          <a:bodyPr wrap="none" rtlCol="0">
            <a:spAutoFit/>
          </a:bodyPr>
          <a:lstStyle/>
          <a:p>
            <a:r>
              <a:rPr lang="en-US" sz="2000" dirty="0" err="1">
                <a:solidFill>
                  <a:schemeClr val="bg2"/>
                </a:solidFill>
                <a:latin typeface="Roboto" panose="02000000000000000000" pitchFamily="2" charset="0"/>
                <a:ea typeface="Roboto" panose="02000000000000000000" pitchFamily="2" charset="0"/>
              </a:rPr>
              <a:t>FileVault</a:t>
            </a:r>
            <a:r>
              <a:rPr lang="en-US" sz="2000" dirty="0">
                <a:solidFill>
                  <a:schemeClr val="bg2"/>
                </a:solidFill>
                <a:latin typeface="Roboto" panose="02000000000000000000" pitchFamily="2" charset="0"/>
                <a:ea typeface="Roboto" panose="02000000000000000000" pitchFamily="2" charset="0"/>
              </a:rPr>
              <a:t> - Mac</a:t>
            </a:r>
          </a:p>
        </p:txBody>
      </p:sp>
      <p:sp>
        <p:nvSpPr>
          <p:cNvPr id="60" name="TextBox 59">
            <a:extLst>
              <a:ext uri="{FF2B5EF4-FFF2-40B4-BE49-F238E27FC236}">
                <a16:creationId xmlns:a16="http://schemas.microsoft.com/office/drawing/2014/main" id="{2C02D679-D12A-45F0-ABB3-D20D905E28BF}"/>
              </a:ext>
            </a:extLst>
          </p:cNvPr>
          <p:cNvSpPr txBox="1"/>
          <p:nvPr/>
        </p:nvSpPr>
        <p:spPr>
          <a:xfrm>
            <a:off x="8719439" y="2652600"/>
            <a:ext cx="2190023"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Barracuda - Email</a:t>
            </a:r>
          </a:p>
        </p:txBody>
      </p:sp>
      <p:sp>
        <p:nvSpPr>
          <p:cNvPr id="61" name="TextBox 60">
            <a:extLst>
              <a:ext uri="{FF2B5EF4-FFF2-40B4-BE49-F238E27FC236}">
                <a16:creationId xmlns:a16="http://schemas.microsoft.com/office/drawing/2014/main" id="{F8DD2D27-92B2-4C51-8CD2-E9A8A6268163}"/>
              </a:ext>
            </a:extLst>
          </p:cNvPr>
          <p:cNvSpPr txBox="1"/>
          <p:nvPr/>
        </p:nvSpPr>
        <p:spPr>
          <a:xfrm>
            <a:off x="8503964" y="3407259"/>
            <a:ext cx="957313"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VPNs</a:t>
            </a:r>
          </a:p>
        </p:txBody>
      </p:sp>
      <p:sp>
        <p:nvSpPr>
          <p:cNvPr id="62" name="TextBox 61">
            <a:extLst>
              <a:ext uri="{FF2B5EF4-FFF2-40B4-BE49-F238E27FC236}">
                <a16:creationId xmlns:a16="http://schemas.microsoft.com/office/drawing/2014/main" id="{FC6BE701-22AF-4E34-9419-9BBFF84B8C87}"/>
              </a:ext>
            </a:extLst>
          </p:cNvPr>
          <p:cNvSpPr txBox="1"/>
          <p:nvPr/>
        </p:nvSpPr>
        <p:spPr>
          <a:xfrm>
            <a:off x="8732856" y="3859716"/>
            <a:ext cx="118494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LogMeIn</a:t>
            </a:r>
          </a:p>
        </p:txBody>
      </p:sp>
      <p:sp>
        <p:nvSpPr>
          <p:cNvPr id="63" name="TextBox 62">
            <a:extLst>
              <a:ext uri="{FF2B5EF4-FFF2-40B4-BE49-F238E27FC236}">
                <a16:creationId xmlns:a16="http://schemas.microsoft.com/office/drawing/2014/main" id="{E4C609A3-6A9A-4372-8311-79D52DF4EFB0}"/>
              </a:ext>
            </a:extLst>
          </p:cNvPr>
          <p:cNvSpPr txBox="1"/>
          <p:nvPr/>
        </p:nvSpPr>
        <p:spPr>
          <a:xfrm>
            <a:off x="8732856" y="4277254"/>
            <a:ext cx="1330814" cy="400110"/>
          </a:xfrm>
          <a:prstGeom prst="rect">
            <a:avLst/>
          </a:prstGeom>
          <a:noFill/>
        </p:spPr>
        <p:txBody>
          <a:bodyPr wrap="none" rtlCol="0">
            <a:spAutoFit/>
          </a:bodyPr>
          <a:lstStyle/>
          <a:p>
            <a:r>
              <a:rPr lang="en-US" sz="2000" dirty="0" err="1">
                <a:solidFill>
                  <a:schemeClr val="bg2"/>
                </a:solidFill>
                <a:latin typeface="Roboto" panose="02000000000000000000" pitchFamily="2" charset="0"/>
                <a:ea typeface="Roboto" panose="02000000000000000000" pitchFamily="2" charset="0"/>
              </a:rPr>
              <a:t>Splashtop</a:t>
            </a:r>
            <a:endParaRPr lang="en-US" sz="2000" dirty="0">
              <a:solidFill>
                <a:schemeClr val="bg2"/>
              </a:solidFill>
              <a:latin typeface="Roboto" panose="02000000000000000000" pitchFamily="2" charset="0"/>
              <a:ea typeface="Roboto" panose="02000000000000000000" pitchFamily="2" charset="0"/>
            </a:endParaRPr>
          </a:p>
        </p:txBody>
      </p:sp>
      <p:sp>
        <p:nvSpPr>
          <p:cNvPr id="64" name="TextBox 63">
            <a:extLst>
              <a:ext uri="{FF2B5EF4-FFF2-40B4-BE49-F238E27FC236}">
                <a16:creationId xmlns:a16="http://schemas.microsoft.com/office/drawing/2014/main" id="{64C99497-C6B5-4F6A-8FB8-ED3BBC84828B}"/>
              </a:ext>
            </a:extLst>
          </p:cNvPr>
          <p:cNvSpPr txBox="1"/>
          <p:nvPr/>
        </p:nvSpPr>
        <p:spPr>
          <a:xfrm>
            <a:off x="8732856" y="4677364"/>
            <a:ext cx="332014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Remote Desktop - Windows</a:t>
            </a:r>
          </a:p>
        </p:txBody>
      </p:sp>
    </p:spTree>
    <p:extLst>
      <p:ext uri="{BB962C8B-B14F-4D97-AF65-F5344CB8AC3E}">
        <p14:creationId xmlns:p14="http://schemas.microsoft.com/office/powerpoint/2010/main" val="28820321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6337DF-9C76-4BBA-B0EC-078929B8F276}"/>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C37B2AA9-1BE9-4861-AFFA-EA57A5974035}"/>
              </a:ext>
            </a:extLst>
          </p:cNvPr>
          <p:cNvSpPr txBox="1"/>
          <p:nvPr/>
        </p:nvSpPr>
        <p:spPr>
          <a:xfrm>
            <a:off x="1822274" y="398775"/>
            <a:ext cx="4572085"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Practical Solutions</a:t>
            </a:r>
          </a:p>
        </p:txBody>
      </p:sp>
      <p:sp>
        <p:nvSpPr>
          <p:cNvPr id="10" name="TextBox 9">
            <a:extLst>
              <a:ext uri="{FF2B5EF4-FFF2-40B4-BE49-F238E27FC236}">
                <a16:creationId xmlns:a16="http://schemas.microsoft.com/office/drawing/2014/main" id="{6FE44F81-762E-46F4-8B9D-B50856C2C4D2}"/>
              </a:ext>
            </a:extLst>
          </p:cNvPr>
          <p:cNvSpPr txBox="1"/>
          <p:nvPr/>
        </p:nvSpPr>
        <p:spPr>
          <a:xfrm>
            <a:off x="759530" y="1073293"/>
            <a:ext cx="7046324" cy="461665"/>
          </a:xfrm>
          <a:prstGeom prst="rect">
            <a:avLst/>
          </a:prstGeom>
          <a:noFill/>
        </p:spPr>
        <p:txBody>
          <a:bodyPr wrap="square" rtlCol="0">
            <a:spAutoFit/>
          </a:bodyPr>
          <a:lstStyle/>
          <a:p>
            <a:r>
              <a:rPr lang="en-US" sz="2400" dirty="0">
                <a:solidFill>
                  <a:schemeClr val="tx2"/>
                </a:solidFill>
                <a:latin typeface="Roboto" panose="02000000000000000000" pitchFamily="2" charset="0"/>
                <a:ea typeface="Roboto" panose="02000000000000000000" pitchFamily="2" charset="0"/>
              </a:rPr>
              <a:t>Limit the Amount of Info on your Personal Devices</a:t>
            </a:r>
          </a:p>
        </p:txBody>
      </p:sp>
      <p:sp>
        <p:nvSpPr>
          <p:cNvPr id="12" name="TextBox 11">
            <a:extLst>
              <a:ext uri="{FF2B5EF4-FFF2-40B4-BE49-F238E27FC236}">
                <a16:creationId xmlns:a16="http://schemas.microsoft.com/office/drawing/2014/main" id="{6F3BC9B8-DC3B-43E5-BF84-B6BE360DA2DE}"/>
              </a:ext>
            </a:extLst>
          </p:cNvPr>
          <p:cNvSpPr txBox="1"/>
          <p:nvPr/>
        </p:nvSpPr>
        <p:spPr>
          <a:xfrm>
            <a:off x="8966938" y="440967"/>
            <a:ext cx="2367956"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Helpful Tools</a:t>
            </a:r>
          </a:p>
        </p:txBody>
      </p:sp>
      <p:sp>
        <p:nvSpPr>
          <p:cNvPr id="6" name="TextBox 5">
            <a:extLst>
              <a:ext uri="{FF2B5EF4-FFF2-40B4-BE49-F238E27FC236}">
                <a16:creationId xmlns:a16="http://schemas.microsoft.com/office/drawing/2014/main" id="{4A5E24BA-C89D-49B6-85EA-4FDAAAFCBFDC}"/>
              </a:ext>
            </a:extLst>
          </p:cNvPr>
          <p:cNvSpPr txBox="1"/>
          <p:nvPr/>
        </p:nvSpPr>
        <p:spPr>
          <a:xfrm>
            <a:off x="1309875" y="1997079"/>
            <a:ext cx="5235729"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Centralized, Organized Filing System</a:t>
            </a:r>
          </a:p>
        </p:txBody>
      </p:sp>
      <p:sp>
        <p:nvSpPr>
          <p:cNvPr id="11" name="TextBox 10">
            <a:extLst>
              <a:ext uri="{FF2B5EF4-FFF2-40B4-BE49-F238E27FC236}">
                <a16:creationId xmlns:a16="http://schemas.microsoft.com/office/drawing/2014/main" id="{7CA8E8A3-6299-423D-9702-21FEAFC1099E}"/>
              </a:ext>
            </a:extLst>
          </p:cNvPr>
          <p:cNvSpPr txBox="1"/>
          <p:nvPr/>
        </p:nvSpPr>
        <p:spPr>
          <a:xfrm>
            <a:off x="1309875" y="3391739"/>
            <a:ext cx="4738798"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Back-up Files Remotely &amp; Locally</a:t>
            </a:r>
          </a:p>
        </p:txBody>
      </p:sp>
      <p:sp>
        <p:nvSpPr>
          <p:cNvPr id="14" name="TextBox 13">
            <a:extLst>
              <a:ext uri="{FF2B5EF4-FFF2-40B4-BE49-F238E27FC236}">
                <a16:creationId xmlns:a16="http://schemas.microsoft.com/office/drawing/2014/main" id="{502C587F-D97A-4407-B571-470B9D66983E}"/>
              </a:ext>
            </a:extLst>
          </p:cNvPr>
          <p:cNvSpPr txBox="1"/>
          <p:nvPr/>
        </p:nvSpPr>
        <p:spPr>
          <a:xfrm>
            <a:off x="1343588" y="4755433"/>
            <a:ext cx="5937698" cy="461665"/>
          </a:xfrm>
          <a:prstGeom prst="rect">
            <a:avLst/>
          </a:prstGeom>
          <a:noFill/>
        </p:spPr>
        <p:txBody>
          <a:bodyPr wrap="square" rtlCol="0">
            <a:spAutoFit/>
          </a:bodyPr>
          <a:lstStyle/>
          <a:p>
            <a:r>
              <a:rPr lang="en-US" sz="2400" dirty="0">
                <a:solidFill>
                  <a:schemeClr val="tx2"/>
                </a:solidFill>
                <a:latin typeface="Roboto Medium" panose="02000000000000000000" pitchFamily="2" charset="0"/>
                <a:ea typeface="Roboto Medium" panose="02000000000000000000" pitchFamily="2" charset="0"/>
              </a:rPr>
              <a:t>Systematically Clean Devices</a:t>
            </a:r>
          </a:p>
        </p:txBody>
      </p:sp>
      <p:sp>
        <p:nvSpPr>
          <p:cNvPr id="17" name="TextBox 16">
            <a:extLst>
              <a:ext uri="{FF2B5EF4-FFF2-40B4-BE49-F238E27FC236}">
                <a16:creationId xmlns:a16="http://schemas.microsoft.com/office/drawing/2014/main" id="{2508647C-9203-43FE-8809-99959001FE8A}"/>
              </a:ext>
            </a:extLst>
          </p:cNvPr>
          <p:cNvSpPr txBox="1"/>
          <p:nvPr/>
        </p:nvSpPr>
        <p:spPr>
          <a:xfrm>
            <a:off x="8399222" y="1106661"/>
            <a:ext cx="2161169"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Remote Filing:</a:t>
            </a:r>
          </a:p>
        </p:txBody>
      </p:sp>
      <p:sp>
        <p:nvSpPr>
          <p:cNvPr id="20" name="TextBox 19">
            <a:extLst>
              <a:ext uri="{FF2B5EF4-FFF2-40B4-BE49-F238E27FC236}">
                <a16:creationId xmlns:a16="http://schemas.microsoft.com/office/drawing/2014/main" id="{B2CBD928-772B-4AC3-9463-39EE6A83AFFC}"/>
              </a:ext>
            </a:extLst>
          </p:cNvPr>
          <p:cNvSpPr txBox="1"/>
          <p:nvPr/>
        </p:nvSpPr>
        <p:spPr>
          <a:xfrm>
            <a:off x="8530483" y="1590311"/>
            <a:ext cx="121700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OneDrive</a:t>
            </a:r>
          </a:p>
        </p:txBody>
      </p:sp>
      <p:sp>
        <p:nvSpPr>
          <p:cNvPr id="21" name="TextBox 20">
            <a:extLst>
              <a:ext uri="{FF2B5EF4-FFF2-40B4-BE49-F238E27FC236}">
                <a16:creationId xmlns:a16="http://schemas.microsoft.com/office/drawing/2014/main" id="{018846C4-398F-4A69-A9CB-2EA471F1E663}"/>
              </a:ext>
            </a:extLst>
          </p:cNvPr>
          <p:cNvSpPr txBox="1"/>
          <p:nvPr/>
        </p:nvSpPr>
        <p:spPr>
          <a:xfrm>
            <a:off x="8546161" y="1969765"/>
            <a:ext cx="617477"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Box</a:t>
            </a:r>
          </a:p>
        </p:txBody>
      </p:sp>
      <p:sp>
        <p:nvSpPr>
          <p:cNvPr id="23" name="TextBox 22">
            <a:extLst>
              <a:ext uri="{FF2B5EF4-FFF2-40B4-BE49-F238E27FC236}">
                <a16:creationId xmlns:a16="http://schemas.microsoft.com/office/drawing/2014/main" id="{F83FF50A-F3B9-47D6-923D-FDC7AE7B6F11}"/>
              </a:ext>
            </a:extLst>
          </p:cNvPr>
          <p:cNvSpPr txBox="1"/>
          <p:nvPr/>
        </p:nvSpPr>
        <p:spPr>
          <a:xfrm>
            <a:off x="8546161" y="2396355"/>
            <a:ext cx="1636987"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Google Drive</a:t>
            </a:r>
          </a:p>
        </p:txBody>
      </p:sp>
      <p:sp>
        <p:nvSpPr>
          <p:cNvPr id="29" name="Freeform 148">
            <a:extLst>
              <a:ext uri="{FF2B5EF4-FFF2-40B4-BE49-F238E27FC236}">
                <a16:creationId xmlns:a16="http://schemas.microsoft.com/office/drawing/2014/main" id="{32A5913B-8D96-44FF-8826-59D2C2FB3009}"/>
              </a:ext>
            </a:extLst>
          </p:cNvPr>
          <p:cNvSpPr>
            <a:spLocks noEditPoints="1"/>
          </p:cNvSpPr>
          <p:nvPr/>
        </p:nvSpPr>
        <p:spPr bwMode="auto">
          <a:xfrm>
            <a:off x="590654" y="2003681"/>
            <a:ext cx="493598" cy="448460"/>
          </a:xfrm>
          <a:custGeom>
            <a:avLst/>
            <a:gdLst>
              <a:gd name="T0" fmla="*/ 135 w 186"/>
              <a:gd name="T1" fmla="*/ 51 h 169"/>
              <a:gd name="T2" fmla="*/ 85 w 186"/>
              <a:gd name="T3" fmla="*/ 51 h 169"/>
              <a:gd name="T4" fmla="*/ 51 w 186"/>
              <a:gd name="T5" fmla="*/ 34 h 169"/>
              <a:gd name="T6" fmla="*/ 17 w 186"/>
              <a:gd name="T7" fmla="*/ 34 h 169"/>
              <a:gd name="T8" fmla="*/ 0 w 186"/>
              <a:gd name="T9" fmla="*/ 51 h 169"/>
              <a:gd name="T10" fmla="*/ 0 w 186"/>
              <a:gd name="T11" fmla="*/ 152 h 169"/>
              <a:gd name="T12" fmla="*/ 17 w 186"/>
              <a:gd name="T13" fmla="*/ 169 h 169"/>
              <a:gd name="T14" fmla="*/ 135 w 186"/>
              <a:gd name="T15" fmla="*/ 169 h 169"/>
              <a:gd name="T16" fmla="*/ 152 w 186"/>
              <a:gd name="T17" fmla="*/ 152 h 169"/>
              <a:gd name="T18" fmla="*/ 152 w 186"/>
              <a:gd name="T19" fmla="*/ 67 h 169"/>
              <a:gd name="T20" fmla="*/ 135 w 186"/>
              <a:gd name="T21" fmla="*/ 51 h 169"/>
              <a:gd name="T22" fmla="*/ 144 w 186"/>
              <a:gd name="T23" fmla="*/ 152 h 169"/>
              <a:gd name="T24" fmla="*/ 135 w 186"/>
              <a:gd name="T25" fmla="*/ 160 h 169"/>
              <a:gd name="T26" fmla="*/ 17 w 186"/>
              <a:gd name="T27" fmla="*/ 160 h 169"/>
              <a:gd name="T28" fmla="*/ 9 w 186"/>
              <a:gd name="T29" fmla="*/ 152 h 169"/>
              <a:gd name="T30" fmla="*/ 9 w 186"/>
              <a:gd name="T31" fmla="*/ 84 h 169"/>
              <a:gd name="T32" fmla="*/ 144 w 186"/>
              <a:gd name="T33" fmla="*/ 84 h 169"/>
              <a:gd name="T34" fmla="*/ 144 w 186"/>
              <a:gd name="T35" fmla="*/ 152 h 169"/>
              <a:gd name="T36" fmla="*/ 144 w 186"/>
              <a:gd name="T37" fmla="*/ 76 h 169"/>
              <a:gd name="T38" fmla="*/ 9 w 186"/>
              <a:gd name="T39" fmla="*/ 76 h 169"/>
              <a:gd name="T40" fmla="*/ 9 w 186"/>
              <a:gd name="T41" fmla="*/ 51 h 169"/>
              <a:gd name="T42" fmla="*/ 17 w 186"/>
              <a:gd name="T43" fmla="*/ 42 h 169"/>
              <a:gd name="T44" fmla="*/ 51 w 186"/>
              <a:gd name="T45" fmla="*/ 42 h 169"/>
              <a:gd name="T46" fmla="*/ 85 w 186"/>
              <a:gd name="T47" fmla="*/ 59 h 169"/>
              <a:gd name="T48" fmla="*/ 135 w 186"/>
              <a:gd name="T49" fmla="*/ 59 h 169"/>
              <a:gd name="T50" fmla="*/ 144 w 186"/>
              <a:gd name="T51" fmla="*/ 67 h 169"/>
              <a:gd name="T52" fmla="*/ 144 w 186"/>
              <a:gd name="T53" fmla="*/ 76 h 169"/>
              <a:gd name="T54" fmla="*/ 169 w 186"/>
              <a:gd name="T55" fmla="*/ 17 h 169"/>
              <a:gd name="T56" fmla="*/ 119 w 186"/>
              <a:gd name="T57" fmla="*/ 17 h 169"/>
              <a:gd name="T58" fmla="*/ 85 w 186"/>
              <a:gd name="T59" fmla="*/ 0 h 169"/>
              <a:gd name="T60" fmla="*/ 51 w 186"/>
              <a:gd name="T61" fmla="*/ 0 h 169"/>
              <a:gd name="T62" fmla="*/ 34 w 186"/>
              <a:gd name="T63" fmla="*/ 17 h 169"/>
              <a:gd name="T64" fmla="*/ 34 w 186"/>
              <a:gd name="T65" fmla="*/ 21 h 169"/>
              <a:gd name="T66" fmla="*/ 38 w 186"/>
              <a:gd name="T67" fmla="*/ 25 h 169"/>
              <a:gd name="T68" fmla="*/ 43 w 186"/>
              <a:gd name="T69" fmla="*/ 21 h 169"/>
              <a:gd name="T70" fmla="*/ 43 w 186"/>
              <a:gd name="T71" fmla="*/ 17 h 169"/>
              <a:gd name="T72" fmla="*/ 51 w 186"/>
              <a:gd name="T73" fmla="*/ 8 h 169"/>
              <a:gd name="T74" fmla="*/ 85 w 186"/>
              <a:gd name="T75" fmla="*/ 8 h 169"/>
              <a:gd name="T76" fmla="*/ 119 w 186"/>
              <a:gd name="T77" fmla="*/ 25 h 169"/>
              <a:gd name="T78" fmla="*/ 169 w 186"/>
              <a:gd name="T79" fmla="*/ 25 h 169"/>
              <a:gd name="T80" fmla="*/ 178 w 186"/>
              <a:gd name="T81" fmla="*/ 34 h 169"/>
              <a:gd name="T82" fmla="*/ 178 w 186"/>
              <a:gd name="T83" fmla="*/ 118 h 169"/>
              <a:gd name="T84" fmla="*/ 169 w 186"/>
              <a:gd name="T85" fmla="*/ 126 h 169"/>
              <a:gd name="T86" fmla="*/ 165 w 186"/>
              <a:gd name="T87" fmla="*/ 126 h 169"/>
              <a:gd name="T88" fmla="*/ 161 w 186"/>
              <a:gd name="T89" fmla="*/ 131 h 169"/>
              <a:gd name="T90" fmla="*/ 165 w 186"/>
              <a:gd name="T91" fmla="*/ 135 h 169"/>
              <a:gd name="T92" fmla="*/ 169 w 186"/>
              <a:gd name="T93" fmla="*/ 135 h 169"/>
              <a:gd name="T94" fmla="*/ 186 w 186"/>
              <a:gd name="T95" fmla="*/ 118 h 169"/>
              <a:gd name="T96" fmla="*/ 186 w 186"/>
              <a:gd name="T97" fmla="*/ 34 h 169"/>
              <a:gd name="T98" fmla="*/ 169 w 186"/>
              <a:gd name="T99" fmla="*/ 1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6" h="169">
                <a:moveTo>
                  <a:pt x="135" y="51"/>
                </a:moveTo>
                <a:cubicBezTo>
                  <a:pt x="85" y="51"/>
                  <a:pt x="85" y="51"/>
                  <a:pt x="85" y="51"/>
                </a:cubicBezTo>
                <a:cubicBezTo>
                  <a:pt x="68" y="51"/>
                  <a:pt x="68" y="34"/>
                  <a:pt x="51" y="34"/>
                </a:cubicBezTo>
                <a:cubicBezTo>
                  <a:pt x="17" y="34"/>
                  <a:pt x="17" y="34"/>
                  <a:pt x="17" y="34"/>
                </a:cubicBezTo>
                <a:cubicBezTo>
                  <a:pt x="8" y="34"/>
                  <a:pt x="0" y="41"/>
                  <a:pt x="0" y="51"/>
                </a:cubicBezTo>
                <a:cubicBezTo>
                  <a:pt x="0" y="152"/>
                  <a:pt x="0" y="152"/>
                  <a:pt x="0" y="152"/>
                </a:cubicBezTo>
                <a:cubicBezTo>
                  <a:pt x="0" y="161"/>
                  <a:pt x="8" y="169"/>
                  <a:pt x="17" y="169"/>
                </a:cubicBezTo>
                <a:cubicBezTo>
                  <a:pt x="135" y="169"/>
                  <a:pt x="135" y="169"/>
                  <a:pt x="135" y="169"/>
                </a:cubicBezTo>
                <a:cubicBezTo>
                  <a:pt x="145" y="169"/>
                  <a:pt x="152" y="161"/>
                  <a:pt x="152" y="152"/>
                </a:cubicBezTo>
                <a:cubicBezTo>
                  <a:pt x="152" y="67"/>
                  <a:pt x="152" y="67"/>
                  <a:pt x="152" y="67"/>
                </a:cubicBezTo>
                <a:cubicBezTo>
                  <a:pt x="152" y="58"/>
                  <a:pt x="145" y="51"/>
                  <a:pt x="135" y="51"/>
                </a:cubicBezTo>
                <a:close/>
                <a:moveTo>
                  <a:pt x="144" y="152"/>
                </a:moveTo>
                <a:cubicBezTo>
                  <a:pt x="144" y="156"/>
                  <a:pt x="140" y="160"/>
                  <a:pt x="135" y="160"/>
                </a:cubicBezTo>
                <a:cubicBezTo>
                  <a:pt x="17" y="160"/>
                  <a:pt x="17" y="160"/>
                  <a:pt x="17" y="160"/>
                </a:cubicBezTo>
                <a:cubicBezTo>
                  <a:pt x="13" y="160"/>
                  <a:pt x="9" y="156"/>
                  <a:pt x="9" y="152"/>
                </a:cubicBezTo>
                <a:cubicBezTo>
                  <a:pt x="9" y="84"/>
                  <a:pt x="9" y="84"/>
                  <a:pt x="9" y="84"/>
                </a:cubicBezTo>
                <a:cubicBezTo>
                  <a:pt x="144" y="84"/>
                  <a:pt x="144" y="84"/>
                  <a:pt x="144" y="84"/>
                </a:cubicBezTo>
                <a:lnTo>
                  <a:pt x="144" y="152"/>
                </a:lnTo>
                <a:close/>
                <a:moveTo>
                  <a:pt x="144" y="76"/>
                </a:moveTo>
                <a:cubicBezTo>
                  <a:pt x="9" y="76"/>
                  <a:pt x="9" y="76"/>
                  <a:pt x="9" y="76"/>
                </a:cubicBezTo>
                <a:cubicBezTo>
                  <a:pt x="9" y="51"/>
                  <a:pt x="9" y="51"/>
                  <a:pt x="9" y="51"/>
                </a:cubicBezTo>
                <a:cubicBezTo>
                  <a:pt x="9" y="46"/>
                  <a:pt x="13" y="42"/>
                  <a:pt x="17" y="42"/>
                </a:cubicBezTo>
                <a:cubicBezTo>
                  <a:pt x="51" y="42"/>
                  <a:pt x="51" y="42"/>
                  <a:pt x="51" y="42"/>
                </a:cubicBezTo>
                <a:cubicBezTo>
                  <a:pt x="64" y="42"/>
                  <a:pt x="64" y="59"/>
                  <a:pt x="85" y="59"/>
                </a:cubicBezTo>
                <a:cubicBezTo>
                  <a:pt x="135" y="59"/>
                  <a:pt x="135" y="59"/>
                  <a:pt x="135" y="59"/>
                </a:cubicBezTo>
                <a:cubicBezTo>
                  <a:pt x="140" y="59"/>
                  <a:pt x="144" y="63"/>
                  <a:pt x="144" y="67"/>
                </a:cubicBezTo>
                <a:lnTo>
                  <a:pt x="144" y="76"/>
                </a:lnTo>
                <a:close/>
                <a:moveTo>
                  <a:pt x="169" y="17"/>
                </a:moveTo>
                <a:cubicBezTo>
                  <a:pt x="119" y="17"/>
                  <a:pt x="119" y="17"/>
                  <a:pt x="119" y="17"/>
                </a:cubicBezTo>
                <a:cubicBezTo>
                  <a:pt x="102" y="17"/>
                  <a:pt x="102" y="0"/>
                  <a:pt x="85" y="0"/>
                </a:cubicBezTo>
                <a:cubicBezTo>
                  <a:pt x="51" y="0"/>
                  <a:pt x="51" y="0"/>
                  <a:pt x="51" y="0"/>
                </a:cubicBezTo>
                <a:cubicBezTo>
                  <a:pt x="42" y="0"/>
                  <a:pt x="34" y="7"/>
                  <a:pt x="34" y="17"/>
                </a:cubicBezTo>
                <a:cubicBezTo>
                  <a:pt x="34" y="21"/>
                  <a:pt x="34" y="21"/>
                  <a:pt x="34" y="21"/>
                </a:cubicBezTo>
                <a:cubicBezTo>
                  <a:pt x="34" y="23"/>
                  <a:pt x="36" y="25"/>
                  <a:pt x="38" y="25"/>
                </a:cubicBezTo>
                <a:cubicBezTo>
                  <a:pt x="41" y="25"/>
                  <a:pt x="43" y="23"/>
                  <a:pt x="43" y="21"/>
                </a:cubicBezTo>
                <a:cubicBezTo>
                  <a:pt x="43" y="17"/>
                  <a:pt x="43" y="17"/>
                  <a:pt x="43" y="17"/>
                </a:cubicBezTo>
                <a:cubicBezTo>
                  <a:pt x="43" y="12"/>
                  <a:pt x="46" y="8"/>
                  <a:pt x="51" y="8"/>
                </a:cubicBezTo>
                <a:cubicBezTo>
                  <a:pt x="85" y="8"/>
                  <a:pt x="85" y="8"/>
                  <a:pt x="85" y="8"/>
                </a:cubicBezTo>
                <a:cubicBezTo>
                  <a:pt x="97" y="8"/>
                  <a:pt x="97" y="25"/>
                  <a:pt x="119" y="25"/>
                </a:cubicBezTo>
                <a:cubicBezTo>
                  <a:pt x="169" y="25"/>
                  <a:pt x="169" y="25"/>
                  <a:pt x="169" y="25"/>
                </a:cubicBezTo>
                <a:cubicBezTo>
                  <a:pt x="174" y="25"/>
                  <a:pt x="178" y="29"/>
                  <a:pt x="178" y="34"/>
                </a:cubicBezTo>
                <a:cubicBezTo>
                  <a:pt x="178" y="118"/>
                  <a:pt x="178" y="118"/>
                  <a:pt x="178" y="118"/>
                </a:cubicBezTo>
                <a:cubicBezTo>
                  <a:pt x="178" y="123"/>
                  <a:pt x="174" y="126"/>
                  <a:pt x="169" y="126"/>
                </a:cubicBezTo>
                <a:cubicBezTo>
                  <a:pt x="165" y="126"/>
                  <a:pt x="165" y="126"/>
                  <a:pt x="165" y="126"/>
                </a:cubicBezTo>
                <a:cubicBezTo>
                  <a:pt x="163" y="126"/>
                  <a:pt x="161" y="128"/>
                  <a:pt x="161" y="131"/>
                </a:cubicBezTo>
                <a:cubicBezTo>
                  <a:pt x="161" y="133"/>
                  <a:pt x="163" y="135"/>
                  <a:pt x="165" y="135"/>
                </a:cubicBezTo>
                <a:cubicBezTo>
                  <a:pt x="169" y="135"/>
                  <a:pt x="169" y="135"/>
                  <a:pt x="169" y="135"/>
                </a:cubicBezTo>
                <a:cubicBezTo>
                  <a:pt x="178" y="135"/>
                  <a:pt x="186" y="127"/>
                  <a:pt x="186" y="118"/>
                </a:cubicBezTo>
                <a:cubicBezTo>
                  <a:pt x="186" y="34"/>
                  <a:pt x="186" y="34"/>
                  <a:pt x="186" y="34"/>
                </a:cubicBezTo>
                <a:cubicBezTo>
                  <a:pt x="186" y="24"/>
                  <a:pt x="178" y="17"/>
                  <a:pt x="169" y="17"/>
                </a:cubicBez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31" name="Freeform 209">
            <a:extLst>
              <a:ext uri="{FF2B5EF4-FFF2-40B4-BE49-F238E27FC236}">
                <a16:creationId xmlns:a16="http://schemas.microsoft.com/office/drawing/2014/main" id="{5A4BAEA0-B662-4631-840D-53C11C116E9E}"/>
              </a:ext>
            </a:extLst>
          </p:cNvPr>
          <p:cNvSpPr>
            <a:spLocks noEditPoints="1"/>
          </p:cNvSpPr>
          <p:nvPr/>
        </p:nvSpPr>
        <p:spPr bwMode="auto">
          <a:xfrm>
            <a:off x="608146" y="4794316"/>
            <a:ext cx="468755" cy="468755"/>
          </a:xfrm>
          <a:custGeom>
            <a:avLst/>
            <a:gdLst>
              <a:gd name="T0" fmla="*/ 47 w 186"/>
              <a:gd name="T1" fmla="*/ 34 h 186"/>
              <a:gd name="T2" fmla="*/ 47 w 186"/>
              <a:gd name="T3" fmla="*/ 43 h 186"/>
              <a:gd name="T4" fmla="*/ 110 w 186"/>
              <a:gd name="T5" fmla="*/ 38 h 186"/>
              <a:gd name="T6" fmla="*/ 178 w 186"/>
              <a:gd name="T7" fmla="*/ 59 h 186"/>
              <a:gd name="T8" fmla="*/ 169 w 186"/>
              <a:gd name="T9" fmla="*/ 34 h 186"/>
              <a:gd name="T10" fmla="*/ 135 w 186"/>
              <a:gd name="T11" fmla="*/ 0 h 186"/>
              <a:gd name="T12" fmla="*/ 17 w 186"/>
              <a:gd name="T13" fmla="*/ 9 h 186"/>
              <a:gd name="T14" fmla="*/ 9 w 186"/>
              <a:gd name="T15" fmla="*/ 59 h 186"/>
              <a:gd name="T16" fmla="*/ 0 w 186"/>
              <a:gd name="T17" fmla="*/ 102 h 186"/>
              <a:gd name="T18" fmla="*/ 17 w 186"/>
              <a:gd name="T19" fmla="*/ 110 h 186"/>
              <a:gd name="T20" fmla="*/ 22 w 186"/>
              <a:gd name="T21" fmla="*/ 186 h 186"/>
              <a:gd name="T22" fmla="*/ 26 w 186"/>
              <a:gd name="T23" fmla="*/ 110 h 186"/>
              <a:gd name="T24" fmla="*/ 34 w 186"/>
              <a:gd name="T25" fmla="*/ 156 h 186"/>
              <a:gd name="T26" fmla="*/ 43 w 186"/>
              <a:gd name="T27" fmla="*/ 156 h 186"/>
              <a:gd name="T28" fmla="*/ 51 w 186"/>
              <a:gd name="T29" fmla="*/ 110 h 186"/>
              <a:gd name="T30" fmla="*/ 55 w 186"/>
              <a:gd name="T31" fmla="*/ 135 h 186"/>
              <a:gd name="T32" fmla="*/ 59 w 186"/>
              <a:gd name="T33" fmla="*/ 110 h 186"/>
              <a:gd name="T34" fmla="*/ 68 w 186"/>
              <a:gd name="T35" fmla="*/ 173 h 186"/>
              <a:gd name="T36" fmla="*/ 76 w 186"/>
              <a:gd name="T37" fmla="*/ 173 h 186"/>
              <a:gd name="T38" fmla="*/ 89 w 186"/>
              <a:gd name="T39" fmla="*/ 110 h 186"/>
              <a:gd name="T40" fmla="*/ 93 w 186"/>
              <a:gd name="T41" fmla="*/ 169 h 186"/>
              <a:gd name="T42" fmla="*/ 97 w 186"/>
              <a:gd name="T43" fmla="*/ 110 h 186"/>
              <a:gd name="T44" fmla="*/ 110 w 186"/>
              <a:gd name="T45" fmla="*/ 140 h 186"/>
              <a:gd name="T46" fmla="*/ 119 w 186"/>
              <a:gd name="T47" fmla="*/ 140 h 186"/>
              <a:gd name="T48" fmla="*/ 127 w 186"/>
              <a:gd name="T49" fmla="*/ 110 h 186"/>
              <a:gd name="T50" fmla="*/ 131 w 186"/>
              <a:gd name="T51" fmla="*/ 152 h 186"/>
              <a:gd name="T52" fmla="*/ 135 w 186"/>
              <a:gd name="T53" fmla="*/ 110 h 186"/>
              <a:gd name="T54" fmla="*/ 144 w 186"/>
              <a:gd name="T55" fmla="*/ 173 h 186"/>
              <a:gd name="T56" fmla="*/ 152 w 186"/>
              <a:gd name="T57" fmla="*/ 173 h 186"/>
              <a:gd name="T58" fmla="*/ 161 w 186"/>
              <a:gd name="T59" fmla="*/ 110 h 186"/>
              <a:gd name="T60" fmla="*/ 165 w 186"/>
              <a:gd name="T61" fmla="*/ 169 h 186"/>
              <a:gd name="T62" fmla="*/ 169 w 186"/>
              <a:gd name="T63" fmla="*/ 110 h 186"/>
              <a:gd name="T64" fmla="*/ 186 w 186"/>
              <a:gd name="T65" fmla="*/ 102 h 186"/>
              <a:gd name="T66" fmla="*/ 178 w 186"/>
              <a:gd name="T67" fmla="*/ 59 h 186"/>
              <a:gd name="T68" fmla="*/ 156 w 186"/>
              <a:gd name="T69" fmla="*/ 34 h 186"/>
              <a:gd name="T70" fmla="*/ 135 w 186"/>
              <a:gd name="T71" fmla="*/ 13 h 186"/>
              <a:gd name="T72" fmla="*/ 127 w 186"/>
              <a:gd name="T73" fmla="*/ 9 h 186"/>
              <a:gd name="T74" fmla="*/ 131 w 186"/>
              <a:gd name="T75" fmla="*/ 43 h 186"/>
              <a:gd name="T76" fmla="*/ 161 w 186"/>
              <a:gd name="T77" fmla="*/ 59 h 186"/>
              <a:gd name="T78" fmla="*/ 26 w 186"/>
              <a:gd name="T79" fmla="*/ 9 h 186"/>
              <a:gd name="T80" fmla="*/ 9 w 186"/>
              <a:gd name="T81" fmla="*/ 102 h 186"/>
              <a:gd name="T82" fmla="*/ 178 w 186"/>
              <a:gd name="T83" fmla="*/ 68 h 186"/>
              <a:gd name="T84" fmla="*/ 38 w 186"/>
              <a:gd name="T85" fmla="*/ 89 h 186"/>
              <a:gd name="T86" fmla="*/ 38 w 186"/>
              <a:gd name="T87" fmla="*/ 81 h 186"/>
              <a:gd name="T88" fmla="*/ 38 w 186"/>
              <a:gd name="T89" fmla="*/ 89 h 186"/>
              <a:gd name="T90" fmla="*/ 26 w 186"/>
              <a:gd name="T91" fmla="*/ 85 h 186"/>
              <a:gd name="T92" fmla="*/ 17 w 186"/>
              <a:gd name="T93" fmla="*/ 85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86" h="186">
                <a:moveTo>
                  <a:pt x="106" y="34"/>
                </a:moveTo>
                <a:cubicBezTo>
                  <a:pt x="47" y="34"/>
                  <a:pt x="47" y="34"/>
                  <a:pt x="47" y="34"/>
                </a:cubicBezTo>
                <a:cubicBezTo>
                  <a:pt x="44" y="34"/>
                  <a:pt x="43" y="36"/>
                  <a:pt x="43" y="38"/>
                </a:cubicBezTo>
                <a:cubicBezTo>
                  <a:pt x="43" y="41"/>
                  <a:pt x="44" y="43"/>
                  <a:pt x="47" y="43"/>
                </a:cubicBezTo>
                <a:cubicBezTo>
                  <a:pt x="106" y="43"/>
                  <a:pt x="106" y="43"/>
                  <a:pt x="106" y="43"/>
                </a:cubicBezTo>
                <a:cubicBezTo>
                  <a:pt x="108" y="43"/>
                  <a:pt x="110" y="41"/>
                  <a:pt x="110" y="38"/>
                </a:cubicBezTo>
                <a:cubicBezTo>
                  <a:pt x="110" y="36"/>
                  <a:pt x="108" y="34"/>
                  <a:pt x="106" y="34"/>
                </a:cubicBezTo>
                <a:close/>
                <a:moveTo>
                  <a:pt x="178" y="59"/>
                </a:moveTo>
                <a:cubicBezTo>
                  <a:pt x="169" y="59"/>
                  <a:pt x="169" y="59"/>
                  <a:pt x="169" y="59"/>
                </a:cubicBezTo>
                <a:cubicBezTo>
                  <a:pt x="169" y="34"/>
                  <a:pt x="169" y="34"/>
                  <a:pt x="169" y="34"/>
                </a:cubicBezTo>
                <a:cubicBezTo>
                  <a:pt x="161" y="26"/>
                  <a:pt x="161" y="26"/>
                  <a:pt x="161" y="26"/>
                </a:cubicBezTo>
                <a:cubicBezTo>
                  <a:pt x="135" y="0"/>
                  <a:pt x="135" y="0"/>
                  <a:pt x="135" y="0"/>
                </a:cubicBezTo>
                <a:cubicBezTo>
                  <a:pt x="26" y="0"/>
                  <a:pt x="26" y="0"/>
                  <a:pt x="26" y="0"/>
                </a:cubicBezTo>
                <a:cubicBezTo>
                  <a:pt x="21" y="0"/>
                  <a:pt x="17" y="4"/>
                  <a:pt x="17" y="9"/>
                </a:cubicBezTo>
                <a:cubicBezTo>
                  <a:pt x="17" y="59"/>
                  <a:pt x="17" y="59"/>
                  <a:pt x="17" y="59"/>
                </a:cubicBezTo>
                <a:cubicBezTo>
                  <a:pt x="9" y="59"/>
                  <a:pt x="9" y="59"/>
                  <a:pt x="9" y="59"/>
                </a:cubicBezTo>
                <a:cubicBezTo>
                  <a:pt x="4" y="59"/>
                  <a:pt x="0" y="63"/>
                  <a:pt x="0" y="68"/>
                </a:cubicBezTo>
                <a:cubicBezTo>
                  <a:pt x="0" y="102"/>
                  <a:pt x="0" y="102"/>
                  <a:pt x="0" y="102"/>
                </a:cubicBezTo>
                <a:cubicBezTo>
                  <a:pt x="0" y="106"/>
                  <a:pt x="4" y="110"/>
                  <a:pt x="9" y="110"/>
                </a:cubicBezTo>
                <a:cubicBezTo>
                  <a:pt x="17" y="110"/>
                  <a:pt x="17" y="110"/>
                  <a:pt x="17" y="110"/>
                </a:cubicBezTo>
                <a:cubicBezTo>
                  <a:pt x="17" y="182"/>
                  <a:pt x="17" y="182"/>
                  <a:pt x="17" y="182"/>
                </a:cubicBezTo>
                <a:cubicBezTo>
                  <a:pt x="17" y="184"/>
                  <a:pt x="19" y="186"/>
                  <a:pt x="22" y="186"/>
                </a:cubicBezTo>
                <a:cubicBezTo>
                  <a:pt x="24" y="186"/>
                  <a:pt x="26" y="184"/>
                  <a:pt x="26" y="182"/>
                </a:cubicBezTo>
                <a:cubicBezTo>
                  <a:pt x="26" y="110"/>
                  <a:pt x="26" y="110"/>
                  <a:pt x="26" y="110"/>
                </a:cubicBezTo>
                <a:cubicBezTo>
                  <a:pt x="34" y="110"/>
                  <a:pt x="34" y="110"/>
                  <a:pt x="34" y="110"/>
                </a:cubicBezTo>
                <a:cubicBezTo>
                  <a:pt x="34" y="156"/>
                  <a:pt x="34" y="156"/>
                  <a:pt x="34" y="156"/>
                </a:cubicBezTo>
                <a:cubicBezTo>
                  <a:pt x="34" y="159"/>
                  <a:pt x="36" y="161"/>
                  <a:pt x="38" y="161"/>
                </a:cubicBezTo>
                <a:cubicBezTo>
                  <a:pt x="41" y="161"/>
                  <a:pt x="43" y="159"/>
                  <a:pt x="43" y="156"/>
                </a:cubicBezTo>
                <a:cubicBezTo>
                  <a:pt x="43" y="110"/>
                  <a:pt x="43" y="110"/>
                  <a:pt x="43" y="110"/>
                </a:cubicBezTo>
                <a:cubicBezTo>
                  <a:pt x="51" y="110"/>
                  <a:pt x="51" y="110"/>
                  <a:pt x="51" y="110"/>
                </a:cubicBezTo>
                <a:cubicBezTo>
                  <a:pt x="51" y="131"/>
                  <a:pt x="51" y="131"/>
                  <a:pt x="51" y="131"/>
                </a:cubicBezTo>
                <a:cubicBezTo>
                  <a:pt x="51" y="134"/>
                  <a:pt x="53" y="135"/>
                  <a:pt x="55" y="135"/>
                </a:cubicBezTo>
                <a:cubicBezTo>
                  <a:pt x="58" y="135"/>
                  <a:pt x="59" y="134"/>
                  <a:pt x="59" y="131"/>
                </a:cubicBezTo>
                <a:cubicBezTo>
                  <a:pt x="59" y="110"/>
                  <a:pt x="59" y="110"/>
                  <a:pt x="59" y="110"/>
                </a:cubicBezTo>
                <a:cubicBezTo>
                  <a:pt x="68" y="110"/>
                  <a:pt x="68" y="110"/>
                  <a:pt x="68" y="110"/>
                </a:cubicBezTo>
                <a:cubicBezTo>
                  <a:pt x="68" y="173"/>
                  <a:pt x="68" y="173"/>
                  <a:pt x="68" y="173"/>
                </a:cubicBezTo>
                <a:cubicBezTo>
                  <a:pt x="68" y="176"/>
                  <a:pt x="70" y="178"/>
                  <a:pt x="72" y="178"/>
                </a:cubicBezTo>
                <a:cubicBezTo>
                  <a:pt x="74" y="178"/>
                  <a:pt x="76" y="176"/>
                  <a:pt x="76" y="173"/>
                </a:cubicBezTo>
                <a:cubicBezTo>
                  <a:pt x="76" y="110"/>
                  <a:pt x="76" y="110"/>
                  <a:pt x="76" y="110"/>
                </a:cubicBezTo>
                <a:cubicBezTo>
                  <a:pt x="89" y="110"/>
                  <a:pt x="89" y="110"/>
                  <a:pt x="89" y="110"/>
                </a:cubicBezTo>
                <a:cubicBezTo>
                  <a:pt x="89" y="165"/>
                  <a:pt x="89" y="165"/>
                  <a:pt x="89" y="165"/>
                </a:cubicBezTo>
                <a:cubicBezTo>
                  <a:pt x="89" y="167"/>
                  <a:pt x="91" y="169"/>
                  <a:pt x="93" y="169"/>
                </a:cubicBezTo>
                <a:cubicBezTo>
                  <a:pt x="96" y="169"/>
                  <a:pt x="97" y="167"/>
                  <a:pt x="97" y="165"/>
                </a:cubicBezTo>
                <a:cubicBezTo>
                  <a:pt x="97" y="110"/>
                  <a:pt x="97" y="110"/>
                  <a:pt x="97" y="110"/>
                </a:cubicBezTo>
                <a:cubicBezTo>
                  <a:pt x="110" y="110"/>
                  <a:pt x="110" y="110"/>
                  <a:pt x="110" y="110"/>
                </a:cubicBezTo>
                <a:cubicBezTo>
                  <a:pt x="110" y="140"/>
                  <a:pt x="110" y="140"/>
                  <a:pt x="110" y="140"/>
                </a:cubicBezTo>
                <a:cubicBezTo>
                  <a:pt x="110" y="142"/>
                  <a:pt x="112" y="144"/>
                  <a:pt x="114" y="144"/>
                </a:cubicBezTo>
                <a:cubicBezTo>
                  <a:pt x="117" y="144"/>
                  <a:pt x="119" y="142"/>
                  <a:pt x="119" y="140"/>
                </a:cubicBezTo>
                <a:cubicBezTo>
                  <a:pt x="119" y="110"/>
                  <a:pt x="119" y="110"/>
                  <a:pt x="119" y="110"/>
                </a:cubicBezTo>
                <a:cubicBezTo>
                  <a:pt x="127" y="110"/>
                  <a:pt x="127" y="110"/>
                  <a:pt x="127" y="110"/>
                </a:cubicBezTo>
                <a:cubicBezTo>
                  <a:pt x="127" y="148"/>
                  <a:pt x="127" y="148"/>
                  <a:pt x="127" y="148"/>
                </a:cubicBezTo>
                <a:cubicBezTo>
                  <a:pt x="127" y="150"/>
                  <a:pt x="129" y="152"/>
                  <a:pt x="131" y="152"/>
                </a:cubicBezTo>
                <a:cubicBezTo>
                  <a:pt x="134" y="152"/>
                  <a:pt x="135" y="150"/>
                  <a:pt x="135" y="148"/>
                </a:cubicBezTo>
                <a:cubicBezTo>
                  <a:pt x="135" y="110"/>
                  <a:pt x="135" y="110"/>
                  <a:pt x="135" y="110"/>
                </a:cubicBezTo>
                <a:cubicBezTo>
                  <a:pt x="144" y="110"/>
                  <a:pt x="144" y="110"/>
                  <a:pt x="144" y="110"/>
                </a:cubicBezTo>
                <a:cubicBezTo>
                  <a:pt x="144" y="173"/>
                  <a:pt x="144" y="173"/>
                  <a:pt x="144" y="173"/>
                </a:cubicBezTo>
                <a:cubicBezTo>
                  <a:pt x="144" y="176"/>
                  <a:pt x="146" y="178"/>
                  <a:pt x="148" y="178"/>
                </a:cubicBezTo>
                <a:cubicBezTo>
                  <a:pt x="150" y="178"/>
                  <a:pt x="152" y="176"/>
                  <a:pt x="152" y="173"/>
                </a:cubicBezTo>
                <a:cubicBezTo>
                  <a:pt x="152" y="110"/>
                  <a:pt x="152" y="110"/>
                  <a:pt x="152" y="110"/>
                </a:cubicBezTo>
                <a:cubicBezTo>
                  <a:pt x="161" y="110"/>
                  <a:pt x="161" y="110"/>
                  <a:pt x="161" y="110"/>
                </a:cubicBezTo>
                <a:cubicBezTo>
                  <a:pt x="161" y="165"/>
                  <a:pt x="161" y="165"/>
                  <a:pt x="161" y="165"/>
                </a:cubicBezTo>
                <a:cubicBezTo>
                  <a:pt x="161" y="167"/>
                  <a:pt x="163" y="169"/>
                  <a:pt x="165" y="169"/>
                </a:cubicBezTo>
                <a:cubicBezTo>
                  <a:pt x="167" y="169"/>
                  <a:pt x="169" y="167"/>
                  <a:pt x="169" y="165"/>
                </a:cubicBezTo>
                <a:cubicBezTo>
                  <a:pt x="169" y="110"/>
                  <a:pt x="169" y="110"/>
                  <a:pt x="169" y="110"/>
                </a:cubicBezTo>
                <a:cubicBezTo>
                  <a:pt x="178" y="110"/>
                  <a:pt x="178" y="110"/>
                  <a:pt x="178" y="110"/>
                </a:cubicBezTo>
                <a:cubicBezTo>
                  <a:pt x="182" y="110"/>
                  <a:pt x="186" y="106"/>
                  <a:pt x="186" y="102"/>
                </a:cubicBezTo>
                <a:cubicBezTo>
                  <a:pt x="186" y="68"/>
                  <a:pt x="186" y="68"/>
                  <a:pt x="186" y="68"/>
                </a:cubicBezTo>
                <a:cubicBezTo>
                  <a:pt x="186" y="63"/>
                  <a:pt x="182" y="59"/>
                  <a:pt x="178" y="59"/>
                </a:cubicBezTo>
                <a:close/>
                <a:moveTo>
                  <a:pt x="135" y="13"/>
                </a:moveTo>
                <a:cubicBezTo>
                  <a:pt x="156" y="34"/>
                  <a:pt x="156" y="34"/>
                  <a:pt x="156" y="34"/>
                </a:cubicBezTo>
                <a:cubicBezTo>
                  <a:pt x="135" y="34"/>
                  <a:pt x="135" y="34"/>
                  <a:pt x="135" y="34"/>
                </a:cubicBezTo>
                <a:lnTo>
                  <a:pt x="135" y="13"/>
                </a:lnTo>
                <a:close/>
                <a:moveTo>
                  <a:pt x="26" y="9"/>
                </a:moveTo>
                <a:cubicBezTo>
                  <a:pt x="127" y="9"/>
                  <a:pt x="127" y="9"/>
                  <a:pt x="127" y="9"/>
                </a:cubicBezTo>
                <a:cubicBezTo>
                  <a:pt x="127" y="38"/>
                  <a:pt x="127" y="38"/>
                  <a:pt x="127" y="38"/>
                </a:cubicBezTo>
                <a:cubicBezTo>
                  <a:pt x="127" y="41"/>
                  <a:pt x="129" y="43"/>
                  <a:pt x="131" y="43"/>
                </a:cubicBezTo>
                <a:cubicBezTo>
                  <a:pt x="161" y="43"/>
                  <a:pt x="161" y="43"/>
                  <a:pt x="161" y="43"/>
                </a:cubicBezTo>
                <a:cubicBezTo>
                  <a:pt x="161" y="59"/>
                  <a:pt x="161" y="59"/>
                  <a:pt x="161" y="59"/>
                </a:cubicBezTo>
                <a:cubicBezTo>
                  <a:pt x="26" y="59"/>
                  <a:pt x="26" y="59"/>
                  <a:pt x="26" y="59"/>
                </a:cubicBezTo>
                <a:lnTo>
                  <a:pt x="26" y="9"/>
                </a:lnTo>
                <a:close/>
                <a:moveTo>
                  <a:pt x="178" y="102"/>
                </a:moveTo>
                <a:cubicBezTo>
                  <a:pt x="9" y="102"/>
                  <a:pt x="9" y="102"/>
                  <a:pt x="9" y="102"/>
                </a:cubicBezTo>
                <a:cubicBezTo>
                  <a:pt x="9" y="68"/>
                  <a:pt x="9" y="68"/>
                  <a:pt x="9" y="68"/>
                </a:cubicBezTo>
                <a:cubicBezTo>
                  <a:pt x="178" y="68"/>
                  <a:pt x="178" y="68"/>
                  <a:pt x="178" y="68"/>
                </a:cubicBezTo>
                <a:lnTo>
                  <a:pt x="178" y="102"/>
                </a:lnTo>
                <a:close/>
                <a:moveTo>
                  <a:pt x="38" y="89"/>
                </a:moveTo>
                <a:cubicBezTo>
                  <a:pt x="41" y="89"/>
                  <a:pt x="43" y="87"/>
                  <a:pt x="43" y="85"/>
                </a:cubicBezTo>
                <a:cubicBezTo>
                  <a:pt x="43" y="82"/>
                  <a:pt x="41" y="81"/>
                  <a:pt x="38" y="81"/>
                </a:cubicBezTo>
                <a:cubicBezTo>
                  <a:pt x="36" y="81"/>
                  <a:pt x="34" y="82"/>
                  <a:pt x="34" y="85"/>
                </a:cubicBezTo>
                <a:cubicBezTo>
                  <a:pt x="34" y="87"/>
                  <a:pt x="36" y="89"/>
                  <a:pt x="38" y="89"/>
                </a:cubicBezTo>
                <a:close/>
                <a:moveTo>
                  <a:pt x="22" y="89"/>
                </a:moveTo>
                <a:cubicBezTo>
                  <a:pt x="24" y="89"/>
                  <a:pt x="26" y="87"/>
                  <a:pt x="26" y="85"/>
                </a:cubicBezTo>
                <a:cubicBezTo>
                  <a:pt x="26" y="82"/>
                  <a:pt x="24" y="81"/>
                  <a:pt x="22" y="81"/>
                </a:cubicBezTo>
                <a:cubicBezTo>
                  <a:pt x="19" y="81"/>
                  <a:pt x="17" y="82"/>
                  <a:pt x="17" y="85"/>
                </a:cubicBezTo>
                <a:cubicBezTo>
                  <a:pt x="17" y="87"/>
                  <a:pt x="19" y="89"/>
                  <a:pt x="22" y="89"/>
                </a:cubicBez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32" name="Freeform 301">
            <a:extLst>
              <a:ext uri="{FF2B5EF4-FFF2-40B4-BE49-F238E27FC236}">
                <a16:creationId xmlns:a16="http://schemas.microsoft.com/office/drawing/2014/main" id="{341307A6-9DD0-4E9A-8CDA-3F829C52A548}"/>
              </a:ext>
            </a:extLst>
          </p:cNvPr>
          <p:cNvSpPr>
            <a:spLocks noEditPoints="1"/>
          </p:cNvSpPr>
          <p:nvPr/>
        </p:nvSpPr>
        <p:spPr bwMode="auto">
          <a:xfrm>
            <a:off x="603076" y="3420749"/>
            <a:ext cx="468754" cy="404959"/>
          </a:xfrm>
          <a:custGeom>
            <a:avLst/>
            <a:gdLst>
              <a:gd name="T0" fmla="*/ 90 w 186"/>
              <a:gd name="T1" fmla="*/ 106 h 160"/>
              <a:gd name="T2" fmla="*/ 90 w 186"/>
              <a:gd name="T3" fmla="*/ 106 h 160"/>
              <a:gd name="T4" fmla="*/ 73 w 186"/>
              <a:gd name="T5" fmla="*/ 101 h 160"/>
              <a:gd name="T6" fmla="*/ 68 w 186"/>
              <a:gd name="T7" fmla="*/ 107 h 160"/>
              <a:gd name="T8" fmla="*/ 77 w 186"/>
              <a:gd name="T9" fmla="*/ 111 h 160"/>
              <a:gd name="T10" fmla="*/ 83 w 186"/>
              <a:gd name="T11" fmla="*/ 154 h 160"/>
              <a:gd name="T12" fmla="*/ 76 w 186"/>
              <a:gd name="T13" fmla="*/ 131 h 160"/>
              <a:gd name="T14" fmla="*/ 80 w 186"/>
              <a:gd name="T15" fmla="*/ 126 h 160"/>
              <a:gd name="T16" fmla="*/ 87 w 186"/>
              <a:gd name="T17" fmla="*/ 131 h 160"/>
              <a:gd name="T18" fmla="*/ 93 w 186"/>
              <a:gd name="T19" fmla="*/ 111 h 160"/>
              <a:gd name="T20" fmla="*/ 160 w 186"/>
              <a:gd name="T21" fmla="*/ 54 h 160"/>
              <a:gd name="T22" fmla="*/ 110 w 186"/>
              <a:gd name="T23" fmla="*/ 0 h 160"/>
              <a:gd name="T24" fmla="*/ 55 w 186"/>
              <a:gd name="T25" fmla="*/ 25 h 160"/>
              <a:gd name="T26" fmla="*/ 26 w 186"/>
              <a:gd name="T27" fmla="*/ 61 h 160"/>
              <a:gd name="T28" fmla="*/ 38 w 186"/>
              <a:gd name="T29" fmla="*/ 135 h 160"/>
              <a:gd name="T30" fmla="*/ 59 w 186"/>
              <a:gd name="T31" fmla="*/ 131 h 160"/>
              <a:gd name="T32" fmla="*/ 38 w 186"/>
              <a:gd name="T33" fmla="*/ 126 h 160"/>
              <a:gd name="T34" fmla="*/ 29 w 186"/>
              <a:gd name="T35" fmla="*/ 69 h 160"/>
              <a:gd name="T36" fmla="*/ 34 w 186"/>
              <a:gd name="T37" fmla="*/ 59 h 160"/>
              <a:gd name="T38" fmla="*/ 55 w 186"/>
              <a:gd name="T39" fmla="*/ 34 h 160"/>
              <a:gd name="T40" fmla="*/ 69 w 186"/>
              <a:gd name="T41" fmla="*/ 37 h 160"/>
              <a:gd name="T42" fmla="*/ 110 w 186"/>
              <a:gd name="T43" fmla="*/ 8 h 160"/>
              <a:gd name="T44" fmla="*/ 152 w 186"/>
              <a:gd name="T45" fmla="*/ 53 h 160"/>
              <a:gd name="T46" fmla="*/ 151 w 186"/>
              <a:gd name="T47" fmla="*/ 59 h 160"/>
              <a:gd name="T48" fmla="*/ 177 w 186"/>
              <a:gd name="T49" fmla="*/ 93 h 160"/>
              <a:gd name="T50" fmla="*/ 131 w 186"/>
              <a:gd name="T51" fmla="*/ 126 h 160"/>
              <a:gd name="T52" fmla="*/ 131 w 186"/>
              <a:gd name="T53" fmla="*/ 135 h 160"/>
              <a:gd name="T54" fmla="*/ 186 w 186"/>
              <a:gd name="T55" fmla="*/ 93 h 160"/>
              <a:gd name="T56" fmla="*/ 115 w 186"/>
              <a:gd name="T57" fmla="*/ 152 h 160"/>
              <a:gd name="T58" fmla="*/ 118 w 186"/>
              <a:gd name="T59" fmla="*/ 131 h 160"/>
              <a:gd name="T60" fmla="*/ 101 w 186"/>
              <a:gd name="T61" fmla="*/ 116 h 160"/>
              <a:gd name="T62" fmla="*/ 104 w 186"/>
              <a:gd name="T63" fmla="*/ 144 h 160"/>
              <a:gd name="T64" fmla="*/ 105 w 186"/>
              <a:gd name="T65" fmla="*/ 132 h 160"/>
              <a:gd name="T66" fmla="*/ 98 w 186"/>
              <a:gd name="T67" fmla="*/ 133 h 160"/>
              <a:gd name="T68" fmla="*/ 93 w 186"/>
              <a:gd name="T69" fmla="*/ 154 h 160"/>
              <a:gd name="T70" fmla="*/ 96 w 186"/>
              <a:gd name="T71" fmla="*/ 156 h 160"/>
              <a:gd name="T72" fmla="*/ 113 w 186"/>
              <a:gd name="T73" fmla="*/ 160 h 160"/>
              <a:gd name="T74" fmla="*/ 118 w 186"/>
              <a:gd name="T75" fmla="*/ 154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6" h="160">
                <a:moveTo>
                  <a:pt x="93" y="108"/>
                </a:moveTo>
                <a:cubicBezTo>
                  <a:pt x="92" y="107"/>
                  <a:pt x="91" y="106"/>
                  <a:pt x="90" y="106"/>
                </a:cubicBezTo>
                <a:cubicBezTo>
                  <a:pt x="91" y="106"/>
                  <a:pt x="91" y="106"/>
                  <a:pt x="91" y="106"/>
                </a:cubicBezTo>
                <a:cubicBezTo>
                  <a:pt x="90" y="106"/>
                  <a:pt x="90" y="106"/>
                  <a:pt x="90" y="106"/>
                </a:cubicBezTo>
                <a:cubicBezTo>
                  <a:pt x="73" y="101"/>
                  <a:pt x="73" y="101"/>
                  <a:pt x="73" y="101"/>
                </a:cubicBezTo>
                <a:cubicBezTo>
                  <a:pt x="73" y="101"/>
                  <a:pt x="73" y="101"/>
                  <a:pt x="73" y="101"/>
                </a:cubicBezTo>
                <a:cubicBezTo>
                  <a:pt x="72" y="101"/>
                  <a:pt x="71" y="101"/>
                  <a:pt x="70" y="102"/>
                </a:cubicBezTo>
                <a:cubicBezTo>
                  <a:pt x="68" y="103"/>
                  <a:pt x="67" y="105"/>
                  <a:pt x="68" y="107"/>
                </a:cubicBezTo>
                <a:cubicBezTo>
                  <a:pt x="69" y="108"/>
                  <a:pt x="70" y="109"/>
                  <a:pt x="71" y="109"/>
                </a:cubicBezTo>
                <a:cubicBezTo>
                  <a:pt x="77" y="111"/>
                  <a:pt x="77" y="111"/>
                  <a:pt x="77" y="111"/>
                </a:cubicBezTo>
                <a:cubicBezTo>
                  <a:pt x="71" y="116"/>
                  <a:pt x="68" y="123"/>
                  <a:pt x="68" y="131"/>
                </a:cubicBezTo>
                <a:cubicBezTo>
                  <a:pt x="68" y="141"/>
                  <a:pt x="74" y="150"/>
                  <a:pt x="83" y="154"/>
                </a:cubicBezTo>
                <a:cubicBezTo>
                  <a:pt x="86" y="146"/>
                  <a:pt x="86" y="146"/>
                  <a:pt x="86" y="146"/>
                </a:cubicBezTo>
                <a:cubicBezTo>
                  <a:pt x="80" y="143"/>
                  <a:pt x="76" y="137"/>
                  <a:pt x="76" y="131"/>
                </a:cubicBezTo>
                <a:cubicBezTo>
                  <a:pt x="76" y="125"/>
                  <a:pt x="79" y="120"/>
                  <a:pt x="83" y="117"/>
                </a:cubicBezTo>
                <a:cubicBezTo>
                  <a:pt x="80" y="126"/>
                  <a:pt x="80" y="126"/>
                  <a:pt x="80" y="126"/>
                </a:cubicBezTo>
                <a:cubicBezTo>
                  <a:pt x="80" y="127"/>
                  <a:pt x="80" y="128"/>
                  <a:pt x="81" y="129"/>
                </a:cubicBezTo>
                <a:cubicBezTo>
                  <a:pt x="82" y="131"/>
                  <a:pt x="85" y="132"/>
                  <a:pt x="87" y="131"/>
                </a:cubicBezTo>
                <a:cubicBezTo>
                  <a:pt x="88" y="130"/>
                  <a:pt x="88" y="129"/>
                  <a:pt x="89" y="128"/>
                </a:cubicBezTo>
                <a:cubicBezTo>
                  <a:pt x="93" y="111"/>
                  <a:pt x="93" y="111"/>
                  <a:pt x="93" y="111"/>
                </a:cubicBezTo>
                <a:cubicBezTo>
                  <a:pt x="93" y="110"/>
                  <a:pt x="93" y="109"/>
                  <a:pt x="93" y="108"/>
                </a:cubicBezTo>
                <a:close/>
                <a:moveTo>
                  <a:pt x="160" y="54"/>
                </a:moveTo>
                <a:cubicBezTo>
                  <a:pt x="160" y="53"/>
                  <a:pt x="160" y="52"/>
                  <a:pt x="160" y="50"/>
                </a:cubicBezTo>
                <a:cubicBezTo>
                  <a:pt x="160" y="23"/>
                  <a:pt x="138" y="0"/>
                  <a:pt x="110" y="0"/>
                </a:cubicBezTo>
                <a:cubicBezTo>
                  <a:pt x="90" y="0"/>
                  <a:pt x="73" y="11"/>
                  <a:pt x="65" y="27"/>
                </a:cubicBezTo>
                <a:cubicBezTo>
                  <a:pt x="62" y="26"/>
                  <a:pt x="59" y="25"/>
                  <a:pt x="55" y="25"/>
                </a:cubicBezTo>
                <a:cubicBezTo>
                  <a:pt x="39" y="25"/>
                  <a:pt x="25" y="38"/>
                  <a:pt x="25" y="55"/>
                </a:cubicBezTo>
                <a:cubicBezTo>
                  <a:pt x="25" y="57"/>
                  <a:pt x="26" y="59"/>
                  <a:pt x="26" y="61"/>
                </a:cubicBezTo>
                <a:cubicBezTo>
                  <a:pt x="11" y="66"/>
                  <a:pt x="0" y="80"/>
                  <a:pt x="0" y="97"/>
                </a:cubicBezTo>
                <a:cubicBezTo>
                  <a:pt x="0" y="118"/>
                  <a:pt x="17" y="135"/>
                  <a:pt x="38" y="135"/>
                </a:cubicBezTo>
                <a:cubicBezTo>
                  <a:pt x="55" y="135"/>
                  <a:pt x="55" y="135"/>
                  <a:pt x="55" y="135"/>
                </a:cubicBezTo>
                <a:cubicBezTo>
                  <a:pt x="57" y="135"/>
                  <a:pt x="59" y="133"/>
                  <a:pt x="59" y="131"/>
                </a:cubicBezTo>
                <a:cubicBezTo>
                  <a:pt x="59" y="128"/>
                  <a:pt x="57" y="126"/>
                  <a:pt x="55" y="126"/>
                </a:cubicBezTo>
                <a:cubicBezTo>
                  <a:pt x="38" y="126"/>
                  <a:pt x="38" y="126"/>
                  <a:pt x="38" y="126"/>
                </a:cubicBezTo>
                <a:cubicBezTo>
                  <a:pt x="22" y="126"/>
                  <a:pt x="9" y="113"/>
                  <a:pt x="9" y="97"/>
                </a:cubicBezTo>
                <a:cubicBezTo>
                  <a:pt x="9" y="84"/>
                  <a:pt x="17" y="73"/>
                  <a:pt x="29" y="69"/>
                </a:cubicBezTo>
                <a:cubicBezTo>
                  <a:pt x="36" y="66"/>
                  <a:pt x="36" y="66"/>
                  <a:pt x="36" y="66"/>
                </a:cubicBezTo>
                <a:cubicBezTo>
                  <a:pt x="34" y="59"/>
                  <a:pt x="34" y="59"/>
                  <a:pt x="34" y="59"/>
                </a:cubicBezTo>
                <a:cubicBezTo>
                  <a:pt x="34" y="58"/>
                  <a:pt x="34" y="56"/>
                  <a:pt x="34" y="55"/>
                </a:cubicBezTo>
                <a:cubicBezTo>
                  <a:pt x="34" y="43"/>
                  <a:pt x="43" y="34"/>
                  <a:pt x="55" y="34"/>
                </a:cubicBezTo>
                <a:cubicBezTo>
                  <a:pt x="57" y="34"/>
                  <a:pt x="60" y="34"/>
                  <a:pt x="62" y="35"/>
                </a:cubicBezTo>
                <a:cubicBezTo>
                  <a:pt x="69" y="37"/>
                  <a:pt x="69" y="37"/>
                  <a:pt x="69" y="37"/>
                </a:cubicBezTo>
                <a:cubicBezTo>
                  <a:pt x="72" y="31"/>
                  <a:pt x="72" y="31"/>
                  <a:pt x="72" y="31"/>
                </a:cubicBezTo>
                <a:cubicBezTo>
                  <a:pt x="80" y="17"/>
                  <a:pt x="94" y="8"/>
                  <a:pt x="110" y="8"/>
                </a:cubicBezTo>
                <a:cubicBezTo>
                  <a:pt x="133" y="8"/>
                  <a:pt x="152" y="27"/>
                  <a:pt x="152" y="50"/>
                </a:cubicBezTo>
                <a:cubicBezTo>
                  <a:pt x="152" y="51"/>
                  <a:pt x="152" y="52"/>
                  <a:pt x="152" y="53"/>
                </a:cubicBezTo>
                <a:cubicBezTo>
                  <a:pt x="152" y="53"/>
                  <a:pt x="152" y="53"/>
                  <a:pt x="152" y="53"/>
                </a:cubicBezTo>
                <a:cubicBezTo>
                  <a:pt x="151" y="59"/>
                  <a:pt x="151" y="59"/>
                  <a:pt x="151" y="59"/>
                </a:cubicBezTo>
                <a:cubicBezTo>
                  <a:pt x="157" y="62"/>
                  <a:pt x="157" y="62"/>
                  <a:pt x="157" y="62"/>
                </a:cubicBezTo>
                <a:cubicBezTo>
                  <a:pt x="169" y="67"/>
                  <a:pt x="177" y="79"/>
                  <a:pt x="177" y="93"/>
                </a:cubicBezTo>
                <a:cubicBezTo>
                  <a:pt x="177" y="111"/>
                  <a:pt x="162" y="126"/>
                  <a:pt x="144" y="126"/>
                </a:cubicBezTo>
                <a:cubicBezTo>
                  <a:pt x="131" y="126"/>
                  <a:pt x="131" y="126"/>
                  <a:pt x="131" y="126"/>
                </a:cubicBezTo>
                <a:cubicBezTo>
                  <a:pt x="129" y="126"/>
                  <a:pt x="127" y="128"/>
                  <a:pt x="127" y="131"/>
                </a:cubicBezTo>
                <a:cubicBezTo>
                  <a:pt x="127" y="133"/>
                  <a:pt x="129" y="135"/>
                  <a:pt x="131" y="135"/>
                </a:cubicBezTo>
                <a:cubicBezTo>
                  <a:pt x="144" y="135"/>
                  <a:pt x="144" y="135"/>
                  <a:pt x="144" y="135"/>
                </a:cubicBezTo>
                <a:cubicBezTo>
                  <a:pt x="167" y="135"/>
                  <a:pt x="186" y="116"/>
                  <a:pt x="186" y="93"/>
                </a:cubicBezTo>
                <a:cubicBezTo>
                  <a:pt x="186" y="75"/>
                  <a:pt x="175" y="60"/>
                  <a:pt x="160" y="54"/>
                </a:cubicBezTo>
                <a:close/>
                <a:moveTo>
                  <a:pt x="115" y="152"/>
                </a:moveTo>
                <a:cubicBezTo>
                  <a:pt x="109" y="150"/>
                  <a:pt x="109" y="150"/>
                  <a:pt x="109" y="150"/>
                </a:cubicBezTo>
                <a:cubicBezTo>
                  <a:pt x="114" y="146"/>
                  <a:pt x="118" y="139"/>
                  <a:pt x="118" y="131"/>
                </a:cubicBezTo>
                <a:cubicBezTo>
                  <a:pt x="118" y="120"/>
                  <a:pt x="112" y="111"/>
                  <a:pt x="103" y="107"/>
                </a:cubicBezTo>
                <a:cubicBezTo>
                  <a:pt x="101" y="116"/>
                  <a:pt x="101" y="116"/>
                  <a:pt x="101" y="116"/>
                </a:cubicBezTo>
                <a:cubicBezTo>
                  <a:pt x="106" y="119"/>
                  <a:pt x="110" y="124"/>
                  <a:pt x="110" y="131"/>
                </a:cubicBezTo>
                <a:cubicBezTo>
                  <a:pt x="110" y="136"/>
                  <a:pt x="107" y="141"/>
                  <a:pt x="104" y="144"/>
                </a:cubicBezTo>
                <a:cubicBezTo>
                  <a:pt x="106" y="135"/>
                  <a:pt x="106" y="135"/>
                  <a:pt x="106" y="135"/>
                </a:cubicBezTo>
                <a:cubicBezTo>
                  <a:pt x="106" y="134"/>
                  <a:pt x="106" y="133"/>
                  <a:pt x="105" y="132"/>
                </a:cubicBezTo>
                <a:cubicBezTo>
                  <a:pt x="104" y="130"/>
                  <a:pt x="102" y="129"/>
                  <a:pt x="100" y="131"/>
                </a:cubicBezTo>
                <a:cubicBezTo>
                  <a:pt x="99" y="131"/>
                  <a:pt x="98" y="132"/>
                  <a:pt x="98" y="133"/>
                </a:cubicBezTo>
                <a:cubicBezTo>
                  <a:pt x="93" y="150"/>
                  <a:pt x="93" y="150"/>
                  <a:pt x="93" y="150"/>
                </a:cubicBezTo>
                <a:cubicBezTo>
                  <a:pt x="93" y="151"/>
                  <a:pt x="93" y="153"/>
                  <a:pt x="93" y="154"/>
                </a:cubicBezTo>
                <a:cubicBezTo>
                  <a:pt x="94" y="155"/>
                  <a:pt x="95" y="155"/>
                  <a:pt x="96" y="155"/>
                </a:cubicBezTo>
                <a:cubicBezTo>
                  <a:pt x="96" y="156"/>
                  <a:pt x="96" y="156"/>
                  <a:pt x="96" y="156"/>
                </a:cubicBezTo>
                <a:cubicBezTo>
                  <a:pt x="96" y="156"/>
                  <a:pt x="96" y="156"/>
                  <a:pt x="96" y="156"/>
                </a:cubicBezTo>
                <a:cubicBezTo>
                  <a:pt x="113" y="160"/>
                  <a:pt x="113" y="160"/>
                  <a:pt x="113" y="160"/>
                </a:cubicBezTo>
                <a:cubicBezTo>
                  <a:pt x="114" y="160"/>
                  <a:pt x="115" y="160"/>
                  <a:pt x="116" y="160"/>
                </a:cubicBezTo>
                <a:cubicBezTo>
                  <a:pt x="119" y="159"/>
                  <a:pt x="119" y="156"/>
                  <a:pt x="118" y="154"/>
                </a:cubicBezTo>
                <a:cubicBezTo>
                  <a:pt x="117" y="153"/>
                  <a:pt x="117" y="152"/>
                  <a:pt x="115" y="152"/>
                </a:cubicBez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4" name="TextBox 3">
            <a:extLst>
              <a:ext uri="{FF2B5EF4-FFF2-40B4-BE49-F238E27FC236}">
                <a16:creationId xmlns:a16="http://schemas.microsoft.com/office/drawing/2014/main" id="{19083688-0F42-457F-BD14-AEEE4FF051B1}"/>
              </a:ext>
            </a:extLst>
          </p:cNvPr>
          <p:cNvSpPr txBox="1"/>
          <p:nvPr/>
        </p:nvSpPr>
        <p:spPr>
          <a:xfrm>
            <a:off x="1376946" y="3823611"/>
            <a:ext cx="5937698" cy="923330"/>
          </a:xfrm>
          <a:prstGeom prst="rect">
            <a:avLst/>
          </a:prstGeom>
          <a:noFill/>
        </p:spPr>
        <p:txBody>
          <a:bodyPr wrap="square" rtlCol="0">
            <a:spAutoFit/>
          </a:bodyPr>
          <a:lstStyle/>
          <a:p>
            <a:r>
              <a:rPr lang="en-US" dirty="0"/>
              <a:t>Create a back-up plan for your files and know where these are located. Ideally, you will have a Remote back-up and a Local back-up.</a:t>
            </a:r>
          </a:p>
        </p:txBody>
      </p:sp>
      <p:sp>
        <p:nvSpPr>
          <p:cNvPr id="33" name="TextBox 32">
            <a:extLst>
              <a:ext uri="{FF2B5EF4-FFF2-40B4-BE49-F238E27FC236}">
                <a16:creationId xmlns:a16="http://schemas.microsoft.com/office/drawing/2014/main" id="{5F4776A6-94B4-4797-8F16-90374B9931F0}"/>
              </a:ext>
            </a:extLst>
          </p:cNvPr>
          <p:cNvSpPr txBox="1"/>
          <p:nvPr/>
        </p:nvSpPr>
        <p:spPr>
          <a:xfrm>
            <a:off x="1376946" y="2460924"/>
            <a:ext cx="5937698" cy="923330"/>
          </a:xfrm>
          <a:prstGeom prst="rect">
            <a:avLst/>
          </a:prstGeom>
          <a:noFill/>
        </p:spPr>
        <p:txBody>
          <a:bodyPr wrap="square" rtlCol="0">
            <a:spAutoFit/>
          </a:bodyPr>
          <a:lstStyle/>
          <a:p>
            <a:r>
              <a:rPr lang="en-US" dirty="0"/>
              <a:t>Create a filing system that works for you so that you:</a:t>
            </a:r>
          </a:p>
          <a:p>
            <a:pPr marL="342900" indent="-342900">
              <a:buAutoNum type="arabicPeriod"/>
            </a:pPr>
            <a:r>
              <a:rPr lang="en-US" dirty="0"/>
              <a:t>Know where to protect, and</a:t>
            </a:r>
          </a:p>
          <a:p>
            <a:pPr marL="342900" indent="-342900">
              <a:buAutoNum type="arabicPeriod"/>
            </a:pPr>
            <a:r>
              <a:rPr lang="en-US" dirty="0"/>
              <a:t>Know what locations you can delete files from.</a:t>
            </a:r>
          </a:p>
        </p:txBody>
      </p:sp>
      <p:sp>
        <p:nvSpPr>
          <p:cNvPr id="34" name="TextBox 33">
            <a:extLst>
              <a:ext uri="{FF2B5EF4-FFF2-40B4-BE49-F238E27FC236}">
                <a16:creationId xmlns:a16="http://schemas.microsoft.com/office/drawing/2014/main" id="{63BE223C-A654-4EEE-B6D1-78AC6E6FACF7}"/>
              </a:ext>
            </a:extLst>
          </p:cNvPr>
          <p:cNvSpPr txBox="1"/>
          <p:nvPr/>
        </p:nvSpPr>
        <p:spPr>
          <a:xfrm>
            <a:off x="1376946" y="5258804"/>
            <a:ext cx="5937698" cy="923330"/>
          </a:xfrm>
          <a:prstGeom prst="rect">
            <a:avLst/>
          </a:prstGeom>
          <a:noFill/>
        </p:spPr>
        <p:txBody>
          <a:bodyPr wrap="square" rtlCol="0">
            <a:spAutoFit/>
          </a:bodyPr>
          <a:lstStyle/>
          <a:p>
            <a:r>
              <a:rPr lang="en-US" dirty="0"/>
              <a:t>Have a plan for cleaning unwanted and unnecessary files and information off of your laptops, phones, and tablets. Use software like </a:t>
            </a:r>
            <a:r>
              <a:rPr lang="en-US" dirty="0" err="1"/>
              <a:t>CCleaner</a:t>
            </a:r>
            <a:r>
              <a:rPr lang="en-US" dirty="0"/>
              <a:t> to get the hard-to-reach places.</a:t>
            </a:r>
          </a:p>
        </p:txBody>
      </p:sp>
      <p:sp>
        <p:nvSpPr>
          <p:cNvPr id="35" name="TextBox 34">
            <a:extLst>
              <a:ext uri="{FF2B5EF4-FFF2-40B4-BE49-F238E27FC236}">
                <a16:creationId xmlns:a16="http://schemas.microsoft.com/office/drawing/2014/main" id="{60410073-50DE-4D54-9AF7-3D2F4E77D74D}"/>
              </a:ext>
            </a:extLst>
          </p:cNvPr>
          <p:cNvSpPr txBox="1"/>
          <p:nvPr/>
        </p:nvSpPr>
        <p:spPr>
          <a:xfrm>
            <a:off x="8557734" y="2822945"/>
            <a:ext cx="1162498" cy="400110"/>
          </a:xfrm>
          <a:prstGeom prst="rect">
            <a:avLst/>
          </a:prstGeom>
          <a:noFill/>
        </p:spPr>
        <p:txBody>
          <a:bodyPr wrap="none" rtlCol="0">
            <a:spAutoFit/>
          </a:bodyPr>
          <a:lstStyle/>
          <a:p>
            <a:r>
              <a:rPr lang="en-US" sz="2000" dirty="0" err="1">
                <a:solidFill>
                  <a:schemeClr val="bg2"/>
                </a:solidFill>
                <a:latin typeface="Roboto" panose="02000000000000000000" pitchFamily="2" charset="0"/>
                <a:ea typeface="Roboto" panose="02000000000000000000" pitchFamily="2" charset="0"/>
              </a:rPr>
              <a:t>DropBox</a:t>
            </a:r>
            <a:endParaRPr lang="en-US" sz="2000" dirty="0">
              <a:solidFill>
                <a:schemeClr val="bg2"/>
              </a:solidFill>
              <a:latin typeface="Roboto" panose="02000000000000000000" pitchFamily="2" charset="0"/>
              <a:ea typeface="Roboto" panose="02000000000000000000" pitchFamily="2" charset="0"/>
            </a:endParaRPr>
          </a:p>
        </p:txBody>
      </p:sp>
      <p:sp>
        <p:nvSpPr>
          <p:cNvPr id="37" name="TextBox 36">
            <a:extLst>
              <a:ext uri="{FF2B5EF4-FFF2-40B4-BE49-F238E27FC236}">
                <a16:creationId xmlns:a16="http://schemas.microsoft.com/office/drawing/2014/main" id="{D5BF7757-5B1D-4793-BDDA-C87CA5F3A4AA}"/>
              </a:ext>
            </a:extLst>
          </p:cNvPr>
          <p:cNvSpPr txBox="1"/>
          <p:nvPr/>
        </p:nvSpPr>
        <p:spPr>
          <a:xfrm>
            <a:off x="8584985" y="3272523"/>
            <a:ext cx="907621"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iCloud</a:t>
            </a:r>
          </a:p>
        </p:txBody>
      </p:sp>
      <p:sp>
        <p:nvSpPr>
          <p:cNvPr id="42" name="TextBox 41">
            <a:extLst>
              <a:ext uri="{FF2B5EF4-FFF2-40B4-BE49-F238E27FC236}">
                <a16:creationId xmlns:a16="http://schemas.microsoft.com/office/drawing/2014/main" id="{46FF6142-45BE-4AD2-99DF-BDB19DE0B6F5}"/>
              </a:ext>
            </a:extLst>
          </p:cNvPr>
          <p:cNvSpPr txBox="1"/>
          <p:nvPr/>
        </p:nvSpPr>
        <p:spPr>
          <a:xfrm>
            <a:off x="8399222" y="4082140"/>
            <a:ext cx="2324675"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Cleaning Tools:</a:t>
            </a:r>
          </a:p>
        </p:txBody>
      </p:sp>
      <p:sp>
        <p:nvSpPr>
          <p:cNvPr id="43" name="TextBox 42">
            <a:extLst>
              <a:ext uri="{FF2B5EF4-FFF2-40B4-BE49-F238E27FC236}">
                <a16:creationId xmlns:a16="http://schemas.microsoft.com/office/drawing/2014/main" id="{063EF93B-55E6-4FFD-8865-A78828B30203}"/>
              </a:ext>
            </a:extLst>
          </p:cNvPr>
          <p:cNvSpPr txBox="1"/>
          <p:nvPr/>
        </p:nvSpPr>
        <p:spPr>
          <a:xfrm>
            <a:off x="8570823" y="4564240"/>
            <a:ext cx="2842445" cy="400110"/>
          </a:xfrm>
          <a:prstGeom prst="rect">
            <a:avLst/>
          </a:prstGeom>
          <a:noFill/>
        </p:spPr>
        <p:txBody>
          <a:bodyPr wrap="none" rtlCol="0">
            <a:spAutoFit/>
          </a:bodyPr>
          <a:lstStyle/>
          <a:p>
            <a:r>
              <a:rPr lang="en-US" sz="2000" dirty="0" err="1">
                <a:solidFill>
                  <a:schemeClr val="bg2"/>
                </a:solidFill>
                <a:latin typeface="Roboto" panose="02000000000000000000" pitchFamily="2" charset="0"/>
                <a:ea typeface="Roboto" panose="02000000000000000000" pitchFamily="2" charset="0"/>
              </a:rPr>
              <a:t>CCleaner</a:t>
            </a:r>
            <a:r>
              <a:rPr lang="en-US" sz="2000" dirty="0">
                <a:solidFill>
                  <a:schemeClr val="bg2"/>
                </a:solidFill>
                <a:latin typeface="Roboto" panose="02000000000000000000" pitchFamily="2" charset="0"/>
                <a:ea typeface="Roboto" panose="02000000000000000000" pitchFamily="2" charset="0"/>
              </a:rPr>
              <a:t> – PC/Android</a:t>
            </a:r>
          </a:p>
        </p:txBody>
      </p:sp>
      <p:sp>
        <p:nvSpPr>
          <p:cNvPr id="44" name="TextBox 43">
            <a:extLst>
              <a:ext uri="{FF2B5EF4-FFF2-40B4-BE49-F238E27FC236}">
                <a16:creationId xmlns:a16="http://schemas.microsoft.com/office/drawing/2014/main" id="{85048F3C-2848-481E-8765-ED5786DB3228}"/>
              </a:ext>
            </a:extLst>
          </p:cNvPr>
          <p:cNvSpPr txBox="1"/>
          <p:nvPr/>
        </p:nvSpPr>
        <p:spPr>
          <a:xfrm>
            <a:off x="8570823" y="5014123"/>
            <a:ext cx="2145139" cy="400110"/>
          </a:xfrm>
          <a:prstGeom prst="rect">
            <a:avLst/>
          </a:prstGeom>
          <a:noFill/>
        </p:spPr>
        <p:txBody>
          <a:bodyPr wrap="none" rtlCol="0">
            <a:spAutoFit/>
          </a:bodyPr>
          <a:lstStyle/>
          <a:p>
            <a:r>
              <a:rPr lang="en-US" sz="2000" dirty="0" err="1">
                <a:solidFill>
                  <a:schemeClr val="bg2"/>
                </a:solidFill>
                <a:latin typeface="Roboto" panose="02000000000000000000" pitchFamily="2" charset="0"/>
                <a:ea typeface="Roboto" panose="02000000000000000000" pitchFamily="2" charset="0"/>
              </a:rPr>
              <a:t>iMyFone</a:t>
            </a:r>
            <a:r>
              <a:rPr lang="en-US" sz="2000" dirty="0">
                <a:solidFill>
                  <a:schemeClr val="bg2"/>
                </a:solidFill>
                <a:latin typeface="Roboto" panose="02000000000000000000" pitchFamily="2" charset="0"/>
                <a:ea typeface="Roboto" panose="02000000000000000000" pitchFamily="2" charset="0"/>
              </a:rPr>
              <a:t> - iPhone</a:t>
            </a:r>
          </a:p>
        </p:txBody>
      </p:sp>
      <p:sp>
        <p:nvSpPr>
          <p:cNvPr id="45" name="TextBox 44">
            <a:extLst>
              <a:ext uri="{FF2B5EF4-FFF2-40B4-BE49-F238E27FC236}">
                <a16:creationId xmlns:a16="http://schemas.microsoft.com/office/drawing/2014/main" id="{B0CFB178-BCD9-48DD-BE2B-4DF7AB26147B}"/>
              </a:ext>
            </a:extLst>
          </p:cNvPr>
          <p:cNvSpPr txBox="1"/>
          <p:nvPr/>
        </p:nvSpPr>
        <p:spPr>
          <a:xfrm>
            <a:off x="8584985" y="5485669"/>
            <a:ext cx="2544286" cy="400110"/>
          </a:xfrm>
          <a:prstGeom prst="rect">
            <a:avLst/>
          </a:prstGeom>
          <a:noFill/>
        </p:spPr>
        <p:txBody>
          <a:bodyPr wrap="none" rtlCol="0">
            <a:spAutoFit/>
          </a:bodyPr>
          <a:lstStyle/>
          <a:p>
            <a:r>
              <a:rPr lang="en-US" sz="2000" dirty="0" err="1">
                <a:solidFill>
                  <a:schemeClr val="bg2"/>
                </a:solidFill>
                <a:latin typeface="Roboto" panose="02000000000000000000" pitchFamily="2" charset="0"/>
                <a:ea typeface="Roboto" panose="02000000000000000000" pitchFamily="2" charset="0"/>
              </a:rPr>
              <a:t>PhoneClean</a:t>
            </a:r>
            <a:r>
              <a:rPr lang="en-US" sz="2000" dirty="0">
                <a:solidFill>
                  <a:schemeClr val="bg2"/>
                </a:solidFill>
                <a:latin typeface="Roboto" panose="02000000000000000000" pitchFamily="2" charset="0"/>
                <a:ea typeface="Roboto" panose="02000000000000000000" pitchFamily="2" charset="0"/>
              </a:rPr>
              <a:t> - iPhone</a:t>
            </a:r>
          </a:p>
        </p:txBody>
      </p:sp>
    </p:spTree>
    <p:extLst>
      <p:ext uri="{BB962C8B-B14F-4D97-AF65-F5344CB8AC3E}">
        <p14:creationId xmlns:p14="http://schemas.microsoft.com/office/powerpoint/2010/main" val="5292707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6337DF-9C76-4BBA-B0EC-078929B8F276}"/>
              </a:ext>
            </a:extLst>
          </p:cNvPr>
          <p:cNvSpPr/>
          <p:nvPr/>
        </p:nvSpPr>
        <p:spPr>
          <a:xfrm>
            <a:off x="8083684" y="-8965"/>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C37B2AA9-1BE9-4861-AFFA-EA57A5974035}"/>
              </a:ext>
            </a:extLst>
          </p:cNvPr>
          <p:cNvSpPr txBox="1"/>
          <p:nvPr/>
        </p:nvSpPr>
        <p:spPr>
          <a:xfrm>
            <a:off x="1822274" y="398775"/>
            <a:ext cx="4572085"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Practical Solutions</a:t>
            </a:r>
          </a:p>
        </p:txBody>
      </p:sp>
      <p:sp>
        <p:nvSpPr>
          <p:cNvPr id="10" name="TextBox 9">
            <a:extLst>
              <a:ext uri="{FF2B5EF4-FFF2-40B4-BE49-F238E27FC236}">
                <a16:creationId xmlns:a16="http://schemas.microsoft.com/office/drawing/2014/main" id="{6FE44F81-762E-46F4-8B9D-B50856C2C4D2}"/>
              </a:ext>
            </a:extLst>
          </p:cNvPr>
          <p:cNvSpPr txBox="1"/>
          <p:nvPr/>
        </p:nvSpPr>
        <p:spPr>
          <a:xfrm>
            <a:off x="1589767" y="1011517"/>
            <a:ext cx="5037097" cy="461665"/>
          </a:xfrm>
          <a:prstGeom prst="rect">
            <a:avLst/>
          </a:prstGeom>
          <a:noFill/>
        </p:spPr>
        <p:txBody>
          <a:bodyPr wrap="square" rtlCol="0">
            <a:spAutoFit/>
          </a:bodyPr>
          <a:lstStyle/>
          <a:p>
            <a:r>
              <a:rPr lang="en-US" sz="2400" dirty="0">
                <a:solidFill>
                  <a:schemeClr val="tx2"/>
                </a:solidFill>
                <a:latin typeface="Roboto" panose="02000000000000000000" pitchFamily="2" charset="0"/>
                <a:ea typeface="Roboto" panose="02000000000000000000" pitchFamily="2" charset="0"/>
              </a:rPr>
              <a:t>The Special Case of Text Messages</a:t>
            </a:r>
          </a:p>
        </p:txBody>
      </p:sp>
      <p:sp>
        <p:nvSpPr>
          <p:cNvPr id="12" name="TextBox 11">
            <a:extLst>
              <a:ext uri="{FF2B5EF4-FFF2-40B4-BE49-F238E27FC236}">
                <a16:creationId xmlns:a16="http://schemas.microsoft.com/office/drawing/2014/main" id="{6F3BC9B8-DC3B-43E5-BF84-B6BE360DA2DE}"/>
              </a:ext>
            </a:extLst>
          </p:cNvPr>
          <p:cNvSpPr txBox="1"/>
          <p:nvPr/>
        </p:nvSpPr>
        <p:spPr>
          <a:xfrm>
            <a:off x="8966938" y="440967"/>
            <a:ext cx="2367956"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Helpful Tools</a:t>
            </a:r>
          </a:p>
        </p:txBody>
      </p:sp>
      <p:sp>
        <p:nvSpPr>
          <p:cNvPr id="16" name="TextBox 15">
            <a:extLst>
              <a:ext uri="{FF2B5EF4-FFF2-40B4-BE49-F238E27FC236}">
                <a16:creationId xmlns:a16="http://schemas.microsoft.com/office/drawing/2014/main" id="{7379C7AD-C344-448E-BC24-D7B90727539F}"/>
              </a:ext>
            </a:extLst>
          </p:cNvPr>
          <p:cNvSpPr txBox="1"/>
          <p:nvPr/>
        </p:nvSpPr>
        <p:spPr>
          <a:xfrm>
            <a:off x="8343616" y="1121107"/>
            <a:ext cx="1912703"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Secure Text:</a:t>
            </a:r>
          </a:p>
        </p:txBody>
      </p:sp>
      <p:sp>
        <p:nvSpPr>
          <p:cNvPr id="17" name="TextBox 16">
            <a:extLst>
              <a:ext uri="{FF2B5EF4-FFF2-40B4-BE49-F238E27FC236}">
                <a16:creationId xmlns:a16="http://schemas.microsoft.com/office/drawing/2014/main" id="{2508647C-9203-43FE-8809-99959001FE8A}"/>
              </a:ext>
            </a:extLst>
          </p:cNvPr>
          <p:cNvSpPr txBox="1"/>
          <p:nvPr/>
        </p:nvSpPr>
        <p:spPr>
          <a:xfrm>
            <a:off x="8346737" y="3918576"/>
            <a:ext cx="2964273"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Alternatives to Text:</a:t>
            </a:r>
          </a:p>
        </p:txBody>
      </p:sp>
      <p:sp>
        <p:nvSpPr>
          <p:cNvPr id="18" name="TextBox 17">
            <a:extLst>
              <a:ext uri="{FF2B5EF4-FFF2-40B4-BE49-F238E27FC236}">
                <a16:creationId xmlns:a16="http://schemas.microsoft.com/office/drawing/2014/main" id="{3D2CE5F3-666D-4EBC-B49A-E9312328C94A}"/>
              </a:ext>
            </a:extLst>
          </p:cNvPr>
          <p:cNvSpPr txBox="1"/>
          <p:nvPr/>
        </p:nvSpPr>
        <p:spPr>
          <a:xfrm>
            <a:off x="8515217" y="1603207"/>
            <a:ext cx="1486304"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WhatsApp?</a:t>
            </a:r>
          </a:p>
        </p:txBody>
      </p:sp>
      <p:sp>
        <p:nvSpPr>
          <p:cNvPr id="19" name="TextBox 18">
            <a:extLst>
              <a:ext uri="{FF2B5EF4-FFF2-40B4-BE49-F238E27FC236}">
                <a16:creationId xmlns:a16="http://schemas.microsoft.com/office/drawing/2014/main" id="{EC8E0050-4F18-4E93-BDA8-C63C846A91E6}"/>
              </a:ext>
            </a:extLst>
          </p:cNvPr>
          <p:cNvSpPr txBox="1"/>
          <p:nvPr/>
        </p:nvSpPr>
        <p:spPr>
          <a:xfrm>
            <a:off x="8515217" y="2053090"/>
            <a:ext cx="1293944"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iMessage</a:t>
            </a:r>
          </a:p>
        </p:txBody>
      </p:sp>
      <p:sp>
        <p:nvSpPr>
          <p:cNvPr id="20" name="TextBox 19">
            <a:extLst>
              <a:ext uri="{FF2B5EF4-FFF2-40B4-BE49-F238E27FC236}">
                <a16:creationId xmlns:a16="http://schemas.microsoft.com/office/drawing/2014/main" id="{B2CBD928-772B-4AC3-9463-39EE6A83AFFC}"/>
              </a:ext>
            </a:extLst>
          </p:cNvPr>
          <p:cNvSpPr txBox="1"/>
          <p:nvPr/>
        </p:nvSpPr>
        <p:spPr>
          <a:xfrm>
            <a:off x="8563376" y="4402226"/>
            <a:ext cx="803425"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Slack</a:t>
            </a:r>
          </a:p>
        </p:txBody>
      </p:sp>
      <p:sp>
        <p:nvSpPr>
          <p:cNvPr id="21" name="TextBox 20">
            <a:extLst>
              <a:ext uri="{FF2B5EF4-FFF2-40B4-BE49-F238E27FC236}">
                <a16:creationId xmlns:a16="http://schemas.microsoft.com/office/drawing/2014/main" id="{018846C4-398F-4A69-A9CB-2EA471F1E663}"/>
              </a:ext>
            </a:extLst>
          </p:cNvPr>
          <p:cNvSpPr txBox="1"/>
          <p:nvPr/>
        </p:nvSpPr>
        <p:spPr>
          <a:xfrm>
            <a:off x="8575629" y="4854683"/>
            <a:ext cx="214033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Microsoft Teams</a:t>
            </a:r>
          </a:p>
        </p:txBody>
      </p:sp>
      <p:sp>
        <p:nvSpPr>
          <p:cNvPr id="22" name="TextBox 21">
            <a:extLst>
              <a:ext uri="{FF2B5EF4-FFF2-40B4-BE49-F238E27FC236}">
                <a16:creationId xmlns:a16="http://schemas.microsoft.com/office/drawing/2014/main" id="{F8414784-08B4-497D-8139-9BF440616A6C}"/>
              </a:ext>
            </a:extLst>
          </p:cNvPr>
          <p:cNvSpPr txBox="1"/>
          <p:nvPr/>
        </p:nvSpPr>
        <p:spPr>
          <a:xfrm>
            <a:off x="8529379" y="2524636"/>
            <a:ext cx="1071127"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Confide</a:t>
            </a:r>
          </a:p>
        </p:txBody>
      </p:sp>
      <p:sp>
        <p:nvSpPr>
          <p:cNvPr id="23" name="TextBox 22">
            <a:extLst>
              <a:ext uri="{FF2B5EF4-FFF2-40B4-BE49-F238E27FC236}">
                <a16:creationId xmlns:a16="http://schemas.microsoft.com/office/drawing/2014/main" id="{F83FF50A-F3B9-47D6-923D-FDC7AE7B6F11}"/>
              </a:ext>
            </a:extLst>
          </p:cNvPr>
          <p:cNvSpPr txBox="1"/>
          <p:nvPr/>
        </p:nvSpPr>
        <p:spPr>
          <a:xfrm>
            <a:off x="8559705" y="5307140"/>
            <a:ext cx="2238113"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Google Messages</a:t>
            </a:r>
          </a:p>
        </p:txBody>
      </p:sp>
      <p:sp>
        <p:nvSpPr>
          <p:cNvPr id="28" name="Freeform 90">
            <a:extLst>
              <a:ext uri="{FF2B5EF4-FFF2-40B4-BE49-F238E27FC236}">
                <a16:creationId xmlns:a16="http://schemas.microsoft.com/office/drawing/2014/main" id="{6BFF20F5-D330-4A9D-8BAA-2B8D6C337322}"/>
              </a:ext>
            </a:extLst>
          </p:cNvPr>
          <p:cNvSpPr>
            <a:spLocks noEditPoints="1"/>
          </p:cNvSpPr>
          <p:nvPr/>
        </p:nvSpPr>
        <p:spPr bwMode="auto">
          <a:xfrm>
            <a:off x="712575" y="1930512"/>
            <a:ext cx="472754" cy="427995"/>
          </a:xfrm>
          <a:custGeom>
            <a:avLst/>
            <a:gdLst>
              <a:gd name="T0" fmla="*/ 93 w 186"/>
              <a:gd name="T1" fmla="*/ 63 h 168"/>
              <a:gd name="T2" fmla="*/ 80 w 186"/>
              <a:gd name="T3" fmla="*/ 76 h 168"/>
              <a:gd name="T4" fmla="*/ 93 w 186"/>
              <a:gd name="T5" fmla="*/ 88 h 168"/>
              <a:gd name="T6" fmla="*/ 106 w 186"/>
              <a:gd name="T7" fmla="*/ 76 h 168"/>
              <a:gd name="T8" fmla="*/ 93 w 186"/>
              <a:gd name="T9" fmla="*/ 63 h 168"/>
              <a:gd name="T10" fmla="*/ 93 w 186"/>
              <a:gd name="T11" fmla="*/ 0 h 168"/>
              <a:gd name="T12" fmla="*/ 0 w 186"/>
              <a:gd name="T13" fmla="*/ 76 h 168"/>
              <a:gd name="T14" fmla="*/ 26 w 186"/>
              <a:gd name="T15" fmla="*/ 128 h 168"/>
              <a:gd name="T16" fmla="*/ 17 w 186"/>
              <a:gd name="T17" fmla="*/ 168 h 168"/>
              <a:gd name="T18" fmla="*/ 67 w 186"/>
              <a:gd name="T19" fmla="*/ 148 h 168"/>
              <a:gd name="T20" fmla="*/ 93 w 186"/>
              <a:gd name="T21" fmla="*/ 152 h 168"/>
              <a:gd name="T22" fmla="*/ 186 w 186"/>
              <a:gd name="T23" fmla="*/ 76 h 168"/>
              <a:gd name="T24" fmla="*/ 93 w 186"/>
              <a:gd name="T25" fmla="*/ 0 h 168"/>
              <a:gd name="T26" fmla="*/ 93 w 186"/>
              <a:gd name="T27" fmla="*/ 143 h 168"/>
              <a:gd name="T28" fmla="*/ 69 w 186"/>
              <a:gd name="T29" fmla="*/ 140 h 168"/>
              <a:gd name="T30" fmla="*/ 67 w 186"/>
              <a:gd name="T31" fmla="*/ 140 h 168"/>
              <a:gd name="T32" fmla="*/ 64 w 186"/>
              <a:gd name="T33" fmla="*/ 141 h 168"/>
              <a:gd name="T34" fmla="*/ 29 w 186"/>
              <a:gd name="T35" fmla="*/ 155 h 168"/>
              <a:gd name="T36" fmla="*/ 35 w 186"/>
              <a:gd name="T37" fmla="*/ 130 h 168"/>
              <a:gd name="T38" fmla="*/ 32 w 186"/>
              <a:gd name="T39" fmla="*/ 122 h 168"/>
              <a:gd name="T40" fmla="*/ 9 w 186"/>
              <a:gd name="T41" fmla="*/ 76 h 168"/>
              <a:gd name="T42" fmla="*/ 93 w 186"/>
              <a:gd name="T43" fmla="*/ 8 h 168"/>
              <a:gd name="T44" fmla="*/ 177 w 186"/>
              <a:gd name="T45" fmla="*/ 76 h 168"/>
              <a:gd name="T46" fmla="*/ 93 w 186"/>
              <a:gd name="T47" fmla="*/ 143 h 168"/>
              <a:gd name="T48" fmla="*/ 51 w 186"/>
              <a:gd name="T49" fmla="*/ 63 h 168"/>
              <a:gd name="T50" fmla="*/ 38 w 186"/>
              <a:gd name="T51" fmla="*/ 76 h 168"/>
              <a:gd name="T52" fmla="*/ 51 w 186"/>
              <a:gd name="T53" fmla="*/ 88 h 168"/>
              <a:gd name="T54" fmla="*/ 63 w 186"/>
              <a:gd name="T55" fmla="*/ 76 h 168"/>
              <a:gd name="T56" fmla="*/ 51 w 186"/>
              <a:gd name="T57" fmla="*/ 63 h 168"/>
              <a:gd name="T58" fmla="*/ 135 w 186"/>
              <a:gd name="T59" fmla="*/ 63 h 168"/>
              <a:gd name="T60" fmla="*/ 122 w 186"/>
              <a:gd name="T61" fmla="*/ 76 h 168"/>
              <a:gd name="T62" fmla="*/ 135 w 186"/>
              <a:gd name="T63" fmla="*/ 88 h 168"/>
              <a:gd name="T64" fmla="*/ 148 w 186"/>
              <a:gd name="T65" fmla="*/ 76 h 168"/>
              <a:gd name="T66" fmla="*/ 135 w 186"/>
              <a:gd name="T67" fmla="*/ 63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6" h="168">
                <a:moveTo>
                  <a:pt x="93" y="63"/>
                </a:moveTo>
                <a:cubicBezTo>
                  <a:pt x="86" y="63"/>
                  <a:pt x="80" y="69"/>
                  <a:pt x="80" y="76"/>
                </a:cubicBezTo>
                <a:cubicBezTo>
                  <a:pt x="80" y="83"/>
                  <a:pt x="86" y="88"/>
                  <a:pt x="93" y="88"/>
                </a:cubicBezTo>
                <a:cubicBezTo>
                  <a:pt x="100" y="88"/>
                  <a:pt x="106" y="83"/>
                  <a:pt x="106" y="76"/>
                </a:cubicBezTo>
                <a:cubicBezTo>
                  <a:pt x="106" y="69"/>
                  <a:pt x="100" y="63"/>
                  <a:pt x="93" y="63"/>
                </a:cubicBezTo>
                <a:close/>
                <a:moveTo>
                  <a:pt x="93" y="0"/>
                </a:moveTo>
                <a:cubicBezTo>
                  <a:pt x="42" y="0"/>
                  <a:pt x="0" y="34"/>
                  <a:pt x="0" y="76"/>
                </a:cubicBezTo>
                <a:cubicBezTo>
                  <a:pt x="0" y="96"/>
                  <a:pt x="10" y="115"/>
                  <a:pt x="26" y="128"/>
                </a:cubicBezTo>
                <a:cubicBezTo>
                  <a:pt x="17" y="168"/>
                  <a:pt x="17" y="168"/>
                  <a:pt x="17" y="168"/>
                </a:cubicBezTo>
                <a:cubicBezTo>
                  <a:pt x="67" y="148"/>
                  <a:pt x="67" y="148"/>
                  <a:pt x="67" y="148"/>
                </a:cubicBezTo>
                <a:cubicBezTo>
                  <a:pt x="75" y="150"/>
                  <a:pt x="84" y="152"/>
                  <a:pt x="93" y="152"/>
                </a:cubicBezTo>
                <a:cubicBezTo>
                  <a:pt x="144" y="152"/>
                  <a:pt x="186" y="118"/>
                  <a:pt x="186" y="76"/>
                </a:cubicBezTo>
                <a:cubicBezTo>
                  <a:pt x="186" y="34"/>
                  <a:pt x="144" y="0"/>
                  <a:pt x="93" y="0"/>
                </a:cubicBezTo>
                <a:close/>
                <a:moveTo>
                  <a:pt x="93" y="143"/>
                </a:moveTo>
                <a:cubicBezTo>
                  <a:pt x="85" y="143"/>
                  <a:pt x="77" y="142"/>
                  <a:pt x="69" y="140"/>
                </a:cubicBezTo>
                <a:cubicBezTo>
                  <a:pt x="68" y="140"/>
                  <a:pt x="68" y="140"/>
                  <a:pt x="67" y="140"/>
                </a:cubicBezTo>
                <a:cubicBezTo>
                  <a:pt x="66" y="140"/>
                  <a:pt x="65" y="140"/>
                  <a:pt x="64" y="141"/>
                </a:cubicBezTo>
                <a:cubicBezTo>
                  <a:pt x="29" y="155"/>
                  <a:pt x="29" y="155"/>
                  <a:pt x="29" y="155"/>
                </a:cubicBezTo>
                <a:cubicBezTo>
                  <a:pt x="35" y="130"/>
                  <a:pt x="35" y="130"/>
                  <a:pt x="35" y="130"/>
                </a:cubicBezTo>
                <a:cubicBezTo>
                  <a:pt x="35" y="127"/>
                  <a:pt x="34" y="124"/>
                  <a:pt x="32" y="122"/>
                </a:cubicBezTo>
                <a:cubicBezTo>
                  <a:pt x="17" y="109"/>
                  <a:pt x="9" y="93"/>
                  <a:pt x="9" y="76"/>
                </a:cubicBezTo>
                <a:cubicBezTo>
                  <a:pt x="9" y="38"/>
                  <a:pt x="46" y="8"/>
                  <a:pt x="93" y="8"/>
                </a:cubicBezTo>
                <a:cubicBezTo>
                  <a:pt x="139" y="8"/>
                  <a:pt x="177" y="38"/>
                  <a:pt x="177" y="76"/>
                </a:cubicBezTo>
                <a:cubicBezTo>
                  <a:pt x="177" y="113"/>
                  <a:pt x="139" y="143"/>
                  <a:pt x="93" y="143"/>
                </a:cubicBezTo>
                <a:close/>
                <a:moveTo>
                  <a:pt x="51" y="63"/>
                </a:moveTo>
                <a:cubicBezTo>
                  <a:pt x="44" y="63"/>
                  <a:pt x="38" y="69"/>
                  <a:pt x="38" y="76"/>
                </a:cubicBezTo>
                <a:cubicBezTo>
                  <a:pt x="38" y="83"/>
                  <a:pt x="44" y="88"/>
                  <a:pt x="51" y="88"/>
                </a:cubicBezTo>
                <a:cubicBezTo>
                  <a:pt x="58" y="88"/>
                  <a:pt x="63" y="83"/>
                  <a:pt x="63" y="76"/>
                </a:cubicBezTo>
                <a:cubicBezTo>
                  <a:pt x="63" y="69"/>
                  <a:pt x="58" y="63"/>
                  <a:pt x="51" y="63"/>
                </a:cubicBezTo>
                <a:close/>
                <a:moveTo>
                  <a:pt x="135" y="63"/>
                </a:moveTo>
                <a:cubicBezTo>
                  <a:pt x="128" y="63"/>
                  <a:pt x="122" y="69"/>
                  <a:pt x="122" y="76"/>
                </a:cubicBezTo>
                <a:cubicBezTo>
                  <a:pt x="122" y="83"/>
                  <a:pt x="128" y="88"/>
                  <a:pt x="135" y="88"/>
                </a:cubicBezTo>
                <a:cubicBezTo>
                  <a:pt x="142" y="88"/>
                  <a:pt x="148" y="83"/>
                  <a:pt x="148" y="76"/>
                </a:cubicBezTo>
                <a:cubicBezTo>
                  <a:pt x="148" y="69"/>
                  <a:pt x="142" y="63"/>
                  <a:pt x="135" y="63"/>
                </a:cubicBez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5" name="TextBox 4">
            <a:extLst>
              <a:ext uri="{FF2B5EF4-FFF2-40B4-BE49-F238E27FC236}">
                <a16:creationId xmlns:a16="http://schemas.microsoft.com/office/drawing/2014/main" id="{9246B347-630F-4C81-A8D3-055C015D63F0}"/>
              </a:ext>
            </a:extLst>
          </p:cNvPr>
          <p:cNvSpPr txBox="1"/>
          <p:nvPr/>
        </p:nvSpPr>
        <p:spPr>
          <a:xfrm>
            <a:off x="1376830" y="1865392"/>
            <a:ext cx="5943678" cy="461665"/>
          </a:xfrm>
          <a:prstGeom prst="rect">
            <a:avLst/>
          </a:prstGeom>
          <a:noFill/>
        </p:spPr>
        <p:txBody>
          <a:bodyPr wrap="none" rtlCol="0">
            <a:spAutoFit/>
          </a:bodyPr>
          <a:lstStyle/>
          <a:p>
            <a:r>
              <a:rPr lang="en-US" sz="2400" b="1" dirty="0"/>
              <a:t>Clients want to communicate with us via Text</a:t>
            </a:r>
          </a:p>
        </p:txBody>
      </p:sp>
      <p:sp>
        <p:nvSpPr>
          <p:cNvPr id="35" name="TextBox 34">
            <a:extLst>
              <a:ext uri="{FF2B5EF4-FFF2-40B4-BE49-F238E27FC236}">
                <a16:creationId xmlns:a16="http://schemas.microsoft.com/office/drawing/2014/main" id="{DD436229-FF91-4BB1-A0A6-BD6DDBDA061B}"/>
              </a:ext>
            </a:extLst>
          </p:cNvPr>
          <p:cNvSpPr txBox="1"/>
          <p:nvPr/>
        </p:nvSpPr>
        <p:spPr>
          <a:xfrm>
            <a:off x="1376830" y="4084435"/>
            <a:ext cx="6323852" cy="646331"/>
          </a:xfrm>
          <a:prstGeom prst="rect">
            <a:avLst/>
          </a:prstGeom>
          <a:noFill/>
        </p:spPr>
        <p:txBody>
          <a:bodyPr wrap="square" rtlCol="0">
            <a:spAutoFit/>
          </a:bodyPr>
          <a:lstStyle/>
          <a:p>
            <a:r>
              <a:rPr lang="en-US" dirty="0"/>
              <a:t>Even if the Text is deleted from your phone, it still exists on your Phone Company’s server, or in other infrastructure locations.</a:t>
            </a:r>
          </a:p>
        </p:txBody>
      </p:sp>
      <p:sp>
        <p:nvSpPr>
          <p:cNvPr id="36" name="Freeform 90">
            <a:extLst>
              <a:ext uri="{FF2B5EF4-FFF2-40B4-BE49-F238E27FC236}">
                <a16:creationId xmlns:a16="http://schemas.microsoft.com/office/drawing/2014/main" id="{1DF0763F-27B6-4E24-A8D7-6A380A9DB9B5}"/>
              </a:ext>
            </a:extLst>
          </p:cNvPr>
          <p:cNvSpPr>
            <a:spLocks noEditPoints="1"/>
          </p:cNvSpPr>
          <p:nvPr/>
        </p:nvSpPr>
        <p:spPr bwMode="auto">
          <a:xfrm>
            <a:off x="712575" y="3591794"/>
            <a:ext cx="472754" cy="427995"/>
          </a:xfrm>
          <a:custGeom>
            <a:avLst/>
            <a:gdLst>
              <a:gd name="T0" fmla="*/ 93 w 186"/>
              <a:gd name="T1" fmla="*/ 63 h 168"/>
              <a:gd name="T2" fmla="*/ 80 w 186"/>
              <a:gd name="T3" fmla="*/ 76 h 168"/>
              <a:gd name="T4" fmla="*/ 93 w 186"/>
              <a:gd name="T5" fmla="*/ 88 h 168"/>
              <a:gd name="T6" fmla="*/ 106 w 186"/>
              <a:gd name="T7" fmla="*/ 76 h 168"/>
              <a:gd name="T8" fmla="*/ 93 w 186"/>
              <a:gd name="T9" fmla="*/ 63 h 168"/>
              <a:gd name="T10" fmla="*/ 93 w 186"/>
              <a:gd name="T11" fmla="*/ 0 h 168"/>
              <a:gd name="T12" fmla="*/ 0 w 186"/>
              <a:gd name="T13" fmla="*/ 76 h 168"/>
              <a:gd name="T14" fmla="*/ 26 w 186"/>
              <a:gd name="T15" fmla="*/ 128 h 168"/>
              <a:gd name="T16" fmla="*/ 17 w 186"/>
              <a:gd name="T17" fmla="*/ 168 h 168"/>
              <a:gd name="T18" fmla="*/ 67 w 186"/>
              <a:gd name="T19" fmla="*/ 148 h 168"/>
              <a:gd name="T20" fmla="*/ 93 w 186"/>
              <a:gd name="T21" fmla="*/ 152 h 168"/>
              <a:gd name="T22" fmla="*/ 186 w 186"/>
              <a:gd name="T23" fmla="*/ 76 h 168"/>
              <a:gd name="T24" fmla="*/ 93 w 186"/>
              <a:gd name="T25" fmla="*/ 0 h 168"/>
              <a:gd name="T26" fmla="*/ 93 w 186"/>
              <a:gd name="T27" fmla="*/ 143 h 168"/>
              <a:gd name="T28" fmla="*/ 69 w 186"/>
              <a:gd name="T29" fmla="*/ 140 h 168"/>
              <a:gd name="T30" fmla="*/ 67 w 186"/>
              <a:gd name="T31" fmla="*/ 140 h 168"/>
              <a:gd name="T32" fmla="*/ 64 w 186"/>
              <a:gd name="T33" fmla="*/ 141 h 168"/>
              <a:gd name="T34" fmla="*/ 29 w 186"/>
              <a:gd name="T35" fmla="*/ 155 h 168"/>
              <a:gd name="T36" fmla="*/ 35 w 186"/>
              <a:gd name="T37" fmla="*/ 130 h 168"/>
              <a:gd name="T38" fmla="*/ 32 w 186"/>
              <a:gd name="T39" fmla="*/ 122 h 168"/>
              <a:gd name="T40" fmla="*/ 9 w 186"/>
              <a:gd name="T41" fmla="*/ 76 h 168"/>
              <a:gd name="T42" fmla="*/ 93 w 186"/>
              <a:gd name="T43" fmla="*/ 8 h 168"/>
              <a:gd name="T44" fmla="*/ 177 w 186"/>
              <a:gd name="T45" fmla="*/ 76 h 168"/>
              <a:gd name="T46" fmla="*/ 93 w 186"/>
              <a:gd name="T47" fmla="*/ 143 h 168"/>
              <a:gd name="T48" fmla="*/ 51 w 186"/>
              <a:gd name="T49" fmla="*/ 63 h 168"/>
              <a:gd name="T50" fmla="*/ 38 w 186"/>
              <a:gd name="T51" fmla="*/ 76 h 168"/>
              <a:gd name="T52" fmla="*/ 51 w 186"/>
              <a:gd name="T53" fmla="*/ 88 h 168"/>
              <a:gd name="T54" fmla="*/ 63 w 186"/>
              <a:gd name="T55" fmla="*/ 76 h 168"/>
              <a:gd name="T56" fmla="*/ 51 w 186"/>
              <a:gd name="T57" fmla="*/ 63 h 168"/>
              <a:gd name="T58" fmla="*/ 135 w 186"/>
              <a:gd name="T59" fmla="*/ 63 h 168"/>
              <a:gd name="T60" fmla="*/ 122 w 186"/>
              <a:gd name="T61" fmla="*/ 76 h 168"/>
              <a:gd name="T62" fmla="*/ 135 w 186"/>
              <a:gd name="T63" fmla="*/ 88 h 168"/>
              <a:gd name="T64" fmla="*/ 148 w 186"/>
              <a:gd name="T65" fmla="*/ 76 h 168"/>
              <a:gd name="T66" fmla="*/ 135 w 186"/>
              <a:gd name="T67" fmla="*/ 63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6" h="168">
                <a:moveTo>
                  <a:pt x="93" y="63"/>
                </a:moveTo>
                <a:cubicBezTo>
                  <a:pt x="86" y="63"/>
                  <a:pt x="80" y="69"/>
                  <a:pt x="80" y="76"/>
                </a:cubicBezTo>
                <a:cubicBezTo>
                  <a:pt x="80" y="83"/>
                  <a:pt x="86" y="88"/>
                  <a:pt x="93" y="88"/>
                </a:cubicBezTo>
                <a:cubicBezTo>
                  <a:pt x="100" y="88"/>
                  <a:pt x="106" y="83"/>
                  <a:pt x="106" y="76"/>
                </a:cubicBezTo>
                <a:cubicBezTo>
                  <a:pt x="106" y="69"/>
                  <a:pt x="100" y="63"/>
                  <a:pt x="93" y="63"/>
                </a:cubicBezTo>
                <a:close/>
                <a:moveTo>
                  <a:pt x="93" y="0"/>
                </a:moveTo>
                <a:cubicBezTo>
                  <a:pt x="42" y="0"/>
                  <a:pt x="0" y="34"/>
                  <a:pt x="0" y="76"/>
                </a:cubicBezTo>
                <a:cubicBezTo>
                  <a:pt x="0" y="96"/>
                  <a:pt x="10" y="115"/>
                  <a:pt x="26" y="128"/>
                </a:cubicBezTo>
                <a:cubicBezTo>
                  <a:pt x="17" y="168"/>
                  <a:pt x="17" y="168"/>
                  <a:pt x="17" y="168"/>
                </a:cubicBezTo>
                <a:cubicBezTo>
                  <a:pt x="67" y="148"/>
                  <a:pt x="67" y="148"/>
                  <a:pt x="67" y="148"/>
                </a:cubicBezTo>
                <a:cubicBezTo>
                  <a:pt x="75" y="150"/>
                  <a:pt x="84" y="152"/>
                  <a:pt x="93" y="152"/>
                </a:cubicBezTo>
                <a:cubicBezTo>
                  <a:pt x="144" y="152"/>
                  <a:pt x="186" y="118"/>
                  <a:pt x="186" y="76"/>
                </a:cubicBezTo>
                <a:cubicBezTo>
                  <a:pt x="186" y="34"/>
                  <a:pt x="144" y="0"/>
                  <a:pt x="93" y="0"/>
                </a:cubicBezTo>
                <a:close/>
                <a:moveTo>
                  <a:pt x="93" y="143"/>
                </a:moveTo>
                <a:cubicBezTo>
                  <a:pt x="85" y="143"/>
                  <a:pt x="77" y="142"/>
                  <a:pt x="69" y="140"/>
                </a:cubicBezTo>
                <a:cubicBezTo>
                  <a:pt x="68" y="140"/>
                  <a:pt x="68" y="140"/>
                  <a:pt x="67" y="140"/>
                </a:cubicBezTo>
                <a:cubicBezTo>
                  <a:pt x="66" y="140"/>
                  <a:pt x="65" y="140"/>
                  <a:pt x="64" y="141"/>
                </a:cubicBezTo>
                <a:cubicBezTo>
                  <a:pt x="29" y="155"/>
                  <a:pt x="29" y="155"/>
                  <a:pt x="29" y="155"/>
                </a:cubicBezTo>
                <a:cubicBezTo>
                  <a:pt x="35" y="130"/>
                  <a:pt x="35" y="130"/>
                  <a:pt x="35" y="130"/>
                </a:cubicBezTo>
                <a:cubicBezTo>
                  <a:pt x="35" y="127"/>
                  <a:pt x="34" y="124"/>
                  <a:pt x="32" y="122"/>
                </a:cubicBezTo>
                <a:cubicBezTo>
                  <a:pt x="17" y="109"/>
                  <a:pt x="9" y="93"/>
                  <a:pt x="9" y="76"/>
                </a:cubicBezTo>
                <a:cubicBezTo>
                  <a:pt x="9" y="38"/>
                  <a:pt x="46" y="8"/>
                  <a:pt x="93" y="8"/>
                </a:cubicBezTo>
                <a:cubicBezTo>
                  <a:pt x="139" y="8"/>
                  <a:pt x="177" y="38"/>
                  <a:pt x="177" y="76"/>
                </a:cubicBezTo>
                <a:cubicBezTo>
                  <a:pt x="177" y="113"/>
                  <a:pt x="139" y="143"/>
                  <a:pt x="93" y="143"/>
                </a:cubicBezTo>
                <a:close/>
                <a:moveTo>
                  <a:pt x="51" y="63"/>
                </a:moveTo>
                <a:cubicBezTo>
                  <a:pt x="44" y="63"/>
                  <a:pt x="38" y="69"/>
                  <a:pt x="38" y="76"/>
                </a:cubicBezTo>
                <a:cubicBezTo>
                  <a:pt x="38" y="83"/>
                  <a:pt x="44" y="88"/>
                  <a:pt x="51" y="88"/>
                </a:cubicBezTo>
                <a:cubicBezTo>
                  <a:pt x="58" y="88"/>
                  <a:pt x="63" y="83"/>
                  <a:pt x="63" y="76"/>
                </a:cubicBezTo>
                <a:cubicBezTo>
                  <a:pt x="63" y="69"/>
                  <a:pt x="58" y="63"/>
                  <a:pt x="51" y="63"/>
                </a:cubicBezTo>
                <a:close/>
                <a:moveTo>
                  <a:pt x="135" y="63"/>
                </a:moveTo>
                <a:cubicBezTo>
                  <a:pt x="128" y="63"/>
                  <a:pt x="122" y="69"/>
                  <a:pt x="122" y="76"/>
                </a:cubicBezTo>
                <a:cubicBezTo>
                  <a:pt x="122" y="83"/>
                  <a:pt x="128" y="88"/>
                  <a:pt x="135" y="88"/>
                </a:cubicBezTo>
                <a:cubicBezTo>
                  <a:pt x="142" y="88"/>
                  <a:pt x="148" y="83"/>
                  <a:pt x="148" y="76"/>
                </a:cubicBezTo>
                <a:cubicBezTo>
                  <a:pt x="148" y="69"/>
                  <a:pt x="142" y="63"/>
                  <a:pt x="135" y="63"/>
                </a:cubicBez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37" name="TextBox 36">
            <a:extLst>
              <a:ext uri="{FF2B5EF4-FFF2-40B4-BE49-F238E27FC236}">
                <a16:creationId xmlns:a16="http://schemas.microsoft.com/office/drawing/2014/main" id="{E0453C3A-3BA2-4097-AAEA-30E16B1BD2DA}"/>
              </a:ext>
            </a:extLst>
          </p:cNvPr>
          <p:cNvSpPr txBox="1"/>
          <p:nvPr/>
        </p:nvSpPr>
        <p:spPr>
          <a:xfrm>
            <a:off x="1376830" y="3543275"/>
            <a:ext cx="5637569" cy="461665"/>
          </a:xfrm>
          <a:prstGeom prst="rect">
            <a:avLst/>
          </a:prstGeom>
          <a:noFill/>
        </p:spPr>
        <p:txBody>
          <a:bodyPr wrap="none" rtlCol="0">
            <a:spAutoFit/>
          </a:bodyPr>
          <a:lstStyle/>
          <a:p>
            <a:r>
              <a:rPr lang="en-US" sz="2400" b="1" dirty="0"/>
              <a:t>Do not share sensitive information via Text</a:t>
            </a:r>
          </a:p>
        </p:txBody>
      </p:sp>
      <p:sp>
        <p:nvSpPr>
          <p:cNvPr id="38" name="TextBox 37">
            <a:extLst>
              <a:ext uri="{FF2B5EF4-FFF2-40B4-BE49-F238E27FC236}">
                <a16:creationId xmlns:a16="http://schemas.microsoft.com/office/drawing/2014/main" id="{8EA57BB4-E4C9-4ED2-99A1-20A2EFF0359A}"/>
              </a:ext>
            </a:extLst>
          </p:cNvPr>
          <p:cNvSpPr txBox="1"/>
          <p:nvPr/>
        </p:nvSpPr>
        <p:spPr>
          <a:xfrm>
            <a:off x="1378244" y="2367716"/>
            <a:ext cx="6323852" cy="923330"/>
          </a:xfrm>
          <a:prstGeom prst="rect">
            <a:avLst/>
          </a:prstGeom>
          <a:noFill/>
        </p:spPr>
        <p:txBody>
          <a:bodyPr wrap="square" rtlCol="0">
            <a:spAutoFit/>
          </a:bodyPr>
          <a:lstStyle/>
          <a:p>
            <a:r>
              <a:rPr lang="en-US" dirty="0"/>
              <a:t>Although many of our clients communicate almost exclusively via text message, it is one of the most unsecure ways we can transfer information back and forth. </a:t>
            </a:r>
          </a:p>
        </p:txBody>
      </p:sp>
      <p:sp>
        <p:nvSpPr>
          <p:cNvPr id="39" name="Freeform 90">
            <a:extLst>
              <a:ext uri="{FF2B5EF4-FFF2-40B4-BE49-F238E27FC236}">
                <a16:creationId xmlns:a16="http://schemas.microsoft.com/office/drawing/2014/main" id="{AC250FE5-FD31-4A9C-ADEF-7C627A5C0783}"/>
              </a:ext>
            </a:extLst>
          </p:cNvPr>
          <p:cNvSpPr>
            <a:spLocks noEditPoints="1"/>
          </p:cNvSpPr>
          <p:nvPr/>
        </p:nvSpPr>
        <p:spPr bwMode="auto">
          <a:xfrm>
            <a:off x="712575" y="5025576"/>
            <a:ext cx="472754" cy="427995"/>
          </a:xfrm>
          <a:custGeom>
            <a:avLst/>
            <a:gdLst>
              <a:gd name="T0" fmla="*/ 93 w 186"/>
              <a:gd name="T1" fmla="*/ 63 h 168"/>
              <a:gd name="T2" fmla="*/ 80 w 186"/>
              <a:gd name="T3" fmla="*/ 76 h 168"/>
              <a:gd name="T4" fmla="*/ 93 w 186"/>
              <a:gd name="T5" fmla="*/ 88 h 168"/>
              <a:gd name="T6" fmla="*/ 106 w 186"/>
              <a:gd name="T7" fmla="*/ 76 h 168"/>
              <a:gd name="T8" fmla="*/ 93 w 186"/>
              <a:gd name="T9" fmla="*/ 63 h 168"/>
              <a:gd name="T10" fmla="*/ 93 w 186"/>
              <a:gd name="T11" fmla="*/ 0 h 168"/>
              <a:gd name="T12" fmla="*/ 0 w 186"/>
              <a:gd name="T13" fmla="*/ 76 h 168"/>
              <a:gd name="T14" fmla="*/ 26 w 186"/>
              <a:gd name="T15" fmla="*/ 128 h 168"/>
              <a:gd name="T16" fmla="*/ 17 w 186"/>
              <a:gd name="T17" fmla="*/ 168 h 168"/>
              <a:gd name="T18" fmla="*/ 67 w 186"/>
              <a:gd name="T19" fmla="*/ 148 h 168"/>
              <a:gd name="T20" fmla="*/ 93 w 186"/>
              <a:gd name="T21" fmla="*/ 152 h 168"/>
              <a:gd name="T22" fmla="*/ 186 w 186"/>
              <a:gd name="T23" fmla="*/ 76 h 168"/>
              <a:gd name="T24" fmla="*/ 93 w 186"/>
              <a:gd name="T25" fmla="*/ 0 h 168"/>
              <a:gd name="T26" fmla="*/ 93 w 186"/>
              <a:gd name="T27" fmla="*/ 143 h 168"/>
              <a:gd name="T28" fmla="*/ 69 w 186"/>
              <a:gd name="T29" fmla="*/ 140 h 168"/>
              <a:gd name="T30" fmla="*/ 67 w 186"/>
              <a:gd name="T31" fmla="*/ 140 h 168"/>
              <a:gd name="T32" fmla="*/ 64 w 186"/>
              <a:gd name="T33" fmla="*/ 141 h 168"/>
              <a:gd name="T34" fmla="*/ 29 w 186"/>
              <a:gd name="T35" fmla="*/ 155 h 168"/>
              <a:gd name="T36" fmla="*/ 35 w 186"/>
              <a:gd name="T37" fmla="*/ 130 h 168"/>
              <a:gd name="T38" fmla="*/ 32 w 186"/>
              <a:gd name="T39" fmla="*/ 122 h 168"/>
              <a:gd name="T40" fmla="*/ 9 w 186"/>
              <a:gd name="T41" fmla="*/ 76 h 168"/>
              <a:gd name="T42" fmla="*/ 93 w 186"/>
              <a:gd name="T43" fmla="*/ 8 h 168"/>
              <a:gd name="T44" fmla="*/ 177 w 186"/>
              <a:gd name="T45" fmla="*/ 76 h 168"/>
              <a:gd name="T46" fmla="*/ 93 w 186"/>
              <a:gd name="T47" fmla="*/ 143 h 168"/>
              <a:gd name="T48" fmla="*/ 51 w 186"/>
              <a:gd name="T49" fmla="*/ 63 h 168"/>
              <a:gd name="T50" fmla="*/ 38 w 186"/>
              <a:gd name="T51" fmla="*/ 76 h 168"/>
              <a:gd name="T52" fmla="*/ 51 w 186"/>
              <a:gd name="T53" fmla="*/ 88 h 168"/>
              <a:gd name="T54" fmla="*/ 63 w 186"/>
              <a:gd name="T55" fmla="*/ 76 h 168"/>
              <a:gd name="T56" fmla="*/ 51 w 186"/>
              <a:gd name="T57" fmla="*/ 63 h 168"/>
              <a:gd name="T58" fmla="*/ 135 w 186"/>
              <a:gd name="T59" fmla="*/ 63 h 168"/>
              <a:gd name="T60" fmla="*/ 122 w 186"/>
              <a:gd name="T61" fmla="*/ 76 h 168"/>
              <a:gd name="T62" fmla="*/ 135 w 186"/>
              <a:gd name="T63" fmla="*/ 88 h 168"/>
              <a:gd name="T64" fmla="*/ 148 w 186"/>
              <a:gd name="T65" fmla="*/ 76 h 168"/>
              <a:gd name="T66" fmla="*/ 135 w 186"/>
              <a:gd name="T67" fmla="*/ 63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6" h="168">
                <a:moveTo>
                  <a:pt x="93" y="63"/>
                </a:moveTo>
                <a:cubicBezTo>
                  <a:pt x="86" y="63"/>
                  <a:pt x="80" y="69"/>
                  <a:pt x="80" y="76"/>
                </a:cubicBezTo>
                <a:cubicBezTo>
                  <a:pt x="80" y="83"/>
                  <a:pt x="86" y="88"/>
                  <a:pt x="93" y="88"/>
                </a:cubicBezTo>
                <a:cubicBezTo>
                  <a:pt x="100" y="88"/>
                  <a:pt x="106" y="83"/>
                  <a:pt x="106" y="76"/>
                </a:cubicBezTo>
                <a:cubicBezTo>
                  <a:pt x="106" y="69"/>
                  <a:pt x="100" y="63"/>
                  <a:pt x="93" y="63"/>
                </a:cubicBezTo>
                <a:close/>
                <a:moveTo>
                  <a:pt x="93" y="0"/>
                </a:moveTo>
                <a:cubicBezTo>
                  <a:pt x="42" y="0"/>
                  <a:pt x="0" y="34"/>
                  <a:pt x="0" y="76"/>
                </a:cubicBezTo>
                <a:cubicBezTo>
                  <a:pt x="0" y="96"/>
                  <a:pt x="10" y="115"/>
                  <a:pt x="26" y="128"/>
                </a:cubicBezTo>
                <a:cubicBezTo>
                  <a:pt x="17" y="168"/>
                  <a:pt x="17" y="168"/>
                  <a:pt x="17" y="168"/>
                </a:cubicBezTo>
                <a:cubicBezTo>
                  <a:pt x="67" y="148"/>
                  <a:pt x="67" y="148"/>
                  <a:pt x="67" y="148"/>
                </a:cubicBezTo>
                <a:cubicBezTo>
                  <a:pt x="75" y="150"/>
                  <a:pt x="84" y="152"/>
                  <a:pt x="93" y="152"/>
                </a:cubicBezTo>
                <a:cubicBezTo>
                  <a:pt x="144" y="152"/>
                  <a:pt x="186" y="118"/>
                  <a:pt x="186" y="76"/>
                </a:cubicBezTo>
                <a:cubicBezTo>
                  <a:pt x="186" y="34"/>
                  <a:pt x="144" y="0"/>
                  <a:pt x="93" y="0"/>
                </a:cubicBezTo>
                <a:close/>
                <a:moveTo>
                  <a:pt x="93" y="143"/>
                </a:moveTo>
                <a:cubicBezTo>
                  <a:pt x="85" y="143"/>
                  <a:pt x="77" y="142"/>
                  <a:pt x="69" y="140"/>
                </a:cubicBezTo>
                <a:cubicBezTo>
                  <a:pt x="68" y="140"/>
                  <a:pt x="68" y="140"/>
                  <a:pt x="67" y="140"/>
                </a:cubicBezTo>
                <a:cubicBezTo>
                  <a:pt x="66" y="140"/>
                  <a:pt x="65" y="140"/>
                  <a:pt x="64" y="141"/>
                </a:cubicBezTo>
                <a:cubicBezTo>
                  <a:pt x="29" y="155"/>
                  <a:pt x="29" y="155"/>
                  <a:pt x="29" y="155"/>
                </a:cubicBezTo>
                <a:cubicBezTo>
                  <a:pt x="35" y="130"/>
                  <a:pt x="35" y="130"/>
                  <a:pt x="35" y="130"/>
                </a:cubicBezTo>
                <a:cubicBezTo>
                  <a:pt x="35" y="127"/>
                  <a:pt x="34" y="124"/>
                  <a:pt x="32" y="122"/>
                </a:cubicBezTo>
                <a:cubicBezTo>
                  <a:pt x="17" y="109"/>
                  <a:pt x="9" y="93"/>
                  <a:pt x="9" y="76"/>
                </a:cubicBezTo>
                <a:cubicBezTo>
                  <a:pt x="9" y="38"/>
                  <a:pt x="46" y="8"/>
                  <a:pt x="93" y="8"/>
                </a:cubicBezTo>
                <a:cubicBezTo>
                  <a:pt x="139" y="8"/>
                  <a:pt x="177" y="38"/>
                  <a:pt x="177" y="76"/>
                </a:cubicBezTo>
                <a:cubicBezTo>
                  <a:pt x="177" y="113"/>
                  <a:pt x="139" y="143"/>
                  <a:pt x="93" y="143"/>
                </a:cubicBezTo>
                <a:close/>
                <a:moveTo>
                  <a:pt x="51" y="63"/>
                </a:moveTo>
                <a:cubicBezTo>
                  <a:pt x="44" y="63"/>
                  <a:pt x="38" y="69"/>
                  <a:pt x="38" y="76"/>
                </a:cubicBezTo>
                <a:cubicBezTo>
                  <a:pt x="38" y="83"/>
                  <a:pt x="44" y="88"/>
                  <a:pt x="51" y="88"/>
                </a:cubicBezTo>
                <a:cubicBezTo>
                  <a:pt x="58" y="88"/>
                  <a:pt x="63" y="83"/>
                  <a:pt x="63" y="76"/>
                </a:cubicBezTo>
                <a:cubicBezTo>
                  <a:pt x="63" y="69"/>
                  <a:pt x="58" y="63"/>
                  <a:pt x="51" y="63"/>
                </a:cubicBezTo>
                <a:close/>
                <a:moveTo>
                  <a:pt x="135" y="63"/>
                </a:moveTo>
                <a:cubicBezTo>
                  <a:pt x="128" y="63"/>
                  <a:pt x="122" y="69"/>
                  <a:pt x="122" y="76"/>
                </a:cubicBezTo>
                <a:cubicBezTo>
                  <a:pt x="122" y="83"/>
                  <a:pt x="128" y="88"/>
                  <a:pt x="135" y="88"/>
                </a:cubicBezTo>
                <a:cubicBezTo>
                  <a:pt x="142" y="88"/>
                  <a:pt x="148" y="83"/>
                  <a:pt x="148" y="76"/>
                </a:cubicBezTo>
                <a:cubicBezTo>
                  <a:pt x="148" y="69"/>
                  <a:pt x="142" y="63"/>
                  <a:pt x="135" y="63"/>
                </a:cubicBezTo>
                <a:close/>
              </a:path>
            </a:pathLst>
          </a:custGeom>
          <a:solidFill>
            <a:schemeClr val="tx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40" name="TextBox 39">
            <a:extLst>
              <a:ext uri="{FF2B5EF4-FFF2-40B4-BE49-F238E27FC236}">
                <a16:creationId xmlns:a16="http://schemas.microsoft.com/office/drawing/2014/main" id="{A483AAE4-038F-4693-BFFB-CEDD595187FF}"/>
              </a:ext>
            </a:extLst>
          </p:cNvPr>
          <p:cNvSpPr txBox="1"/>
          <p:nvPr/>
        </p:nvSpPr>
        <p:spPr>
          <a:xfrm>
            <a:off x="1376830" y="4977057"/>
            <a:ext cx="4773551" cy="461665"/>
          </a:xfrm>
          <a:prstGeom prst="rect">
            <a:avLst/>
          </a:prstGeom>
          <a:noFill/>
        </p:spPr>
        <p:txBody>
          <a:bodyPr wrap="none" rtlCol="0">
            <a:spAutoFit/>
          </a:bodyPr>
          <a:lstStyle/>
          <a:p>
            <a:r>
              <a:rPr lang="en-US" sz="2400" b="1" dirty="0"/>
              <a:t>Use a secure application if you must</a:t>
            </a:r>
          </a:p>
        </p:txBody>
      </p:sp>
      <p:sp>
        <p:nvSpPr>
          <p:cNvPr id="41" name="TextBox 40">
            <a:extLst>
              <a:ext uri="{FF2B5EF4-FFF2-40B4-BE49-F238E27FC236}">
                <a16:creationId xmlns:a16="http://schemas.microsoft.com/office/drawing/2014/main" id="{C65AC339-F2EA-44ED-ACDE-9D186D7C35BA}"/>
              </a:ext>
            </a:extLst>
          </p:cNvPr>
          <p:cNvSpPr txBox="1"/>
          <p:nvPr/>
        </p:nvSpPr>
        <p:spPr>
          <a:xfrm>
            <a:off x="1376830" y="5524155"/>
            <a:ext cx="6323852" cy="923330"/>
          </a:xfrm>
          <a:prstGeom prst="rect">
            <a:avLst/>
          </a:prstGeom>
          <a:noFill/>
        </p:spPr>
        <p:txBody>
          <a:bodyPr wrap="square" rtlCol="0">
            <a:spAutoFit/>
          </a:bodyPr>
          <a:lstStyle/>
          <a:p>
            <a:r>
              <a:rPr lang="en-US" dirty="0"/>
              <a:t>If text message is your only option, then use a secure text messaging app such as WhatsApp? when communicating with your client.</a:t>
            </a:r>
          </a:p>
        </p:txBody>
      </p:sp>
      <p:sp>
        <p:nvSpPr>
          <p:cNvPr id="42" name="TextBox 41">
            <a:extLst>
              <a:ext uri="{FF2B5EF4-FFF2-40B4-BE49-F238E27FC236}">
                <a16:creationId xmlns:a16="http://schemas.microsoft.com/office/drawing/2014/main" id="{7ACCECF1-49C5-461A-A918-5162226B565B}"/>
              </a:ext>
            </a:extLst>
          </p:cNvPr>
          <p:cNvSpPr txBox="1"/>
          <p:nvPr/>
        </p:nvSpPr>
        <p:spPr>
          <a:xfrm>
            <a:off x="8555916" y="2979989"/>
            <a:ext cx="886781"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Signal</a:t>
            </a:r>
          </a:p>
        </p:txBody>
      </p:sp>
    </p:spTree>
    <p:extLst>
      <p:ext uri="{BB962C8B-B14F-4D97-AF65-F5344CB8AC3E}">
        <p14:creationId xmlns:p14="http://schemas.microsoft.com/office/powerpoint/2010/main" val="120128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6337DF-9C76-4BBA-B0EC-078929B8F276}"/>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C37B2AA9-1BE9-4861-AFFA-EA57A5974035}"/>
              </a:ext>
            </a:extLst>
          </p:cNvPr>
          <p:cNvSpPr txBox="1"/>
          <p:nvPr/>
        </p:nvSpPr>
        <p:spPr>
          <a:xfrm>
            <a:off x="2397040" y="348634"/>
            <a:ext cx="2775119"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Conclusion</a:t>
            </a:r>
          </a:p>
        </p:txBody>
      </p:sp>
      <p:sp>
        <p:nvSpPr>
          <p:cNvPr id="12" name="TextBox 11">
            <a:extLst>
              <a:ext uri="{FF2B5EF4-FFF2-40B4-BE49-F238E27FC236}">
                <a16:creationId xmlns:a16="http://schemas.microsoft.com/office/drawing/2014/main" id="{6F3BC9B8-DC3B-43E5-BF84-B6BE360DA2DE}"/>
              </a:ext>
            </a:extLst>
          </p:cNvPr>
          <p:cNvSpPr txBox="1"/>
          <p:nvPr/>
        </p:nvSpPr>
        <p:spPr>
          <a:xfrm>
            <a:off x="8966938" y="440967"/>
            <a:ext cx="2367956"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Helpful Tools</a:t>
            </a:r>
          </a:p>
        </p:txBody>
      </p:sp>
      <p:sp>
        <p:nvSpPr>
          <p:cNvPr id="14" name="TextBox 13">
            <a:extLst>
              <a:ext uri="{FF2B5EF4-FFF2-40B4-BE49-F238E27FC236}">
                <a16:creationId xmlns:a16="http://schemas.microsoft.com/office/drawing/2014/main" id="{9AACB976-5914-4BFE-9293-9FD90823067A}"/>
              </a:ext>
            </a:extLst>
          </p:cNvPr>
          <p:cNvSpPr txBox="1"/>
          <p:nvPr/>
        </p:nvSpPr>
        <p:spPr>
          <a:xfrm>
            <a:off x="8363329" y="964187"/>
            <a:ext cx="2324675"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Cleaning Tools:</a:t>
            </a:r>
          </a:p>
        </p:txBody>
      </p:sp>
      <p:sp>
        <p:nvSpPr>
          <p:cNvPr id="15" name="TextBox 14">
            <a:extLst>
              <a:ext uri="{FF2B5EF4-FFF2-40B4-BE49-F238E27FC236}">
                <a16:creationId xmlns:a16="http://schemas.microsoft.com/office/drawing/2014/main" id="{3C958FD2-028A-47EF-8CF8-4419AAF47432}"/>
              </a:ext>
            </a:extLst>
          </p:cNvPr>
          <p:cNvSpPr txBox="1"/>
          <p:nvPr/>
        </p:nvSpPr>
        <p:spPr>
          <a:xfrm>
            <a:off x="8359658" y="2908089"/>
            <a:ext cx="2584362"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Encryption Tools:</a:t>
            </a:r>
          </a:p>
        </p:txBody>
      </p:sp>
      <p:sp>
        <p:nvSpPr>
          <p:cNvPr id="16" name="TextBox 15">
            <a:extLst>
              <a:ext uri="{FF2B5EF4-FFF2-40B4-BE49-F238E27FC236}">
                <a16:creationId xmlns:a16="http://schemas.microsoft.com/office/drawing/2014/main" id="{B1111580-963A-44CF-B83C-0DEC93B3A0FD}"/>
              </a:ext>
            </a:extLst>
          </p:cNvPr>
          <p:cNvSpPr txBox="1"/>
          <p:nvPr/>
        </p:nvSpPr>
        <p:spPr>
          <a:xfrm>
            <a:off x="8534930" y="1446287"/>
            <a:ext cx="2842445" cy="400110"/>
          </a:xfrm>
          <a:prstGeom prst="rect">
            <a:avLst/>
          </a:prstGeom>
          <a:noFill/>
        </p:spPr>
        <p:txBody>
          <a:bodyPr wrap="none" rtlCol="0">
            <a:spAutoFit/>
          </a:bodyPr>
          <a:lstStyle/>
          <a:p>
            <a:r>
              <a:rPr lang="en-US" sz="2000" dirty="0" err="1">
                <a:solidFill>
                  <a:schemeClr val="bg2"/>
                </a:solidFill>
                <a:latin typeface="Roboto" panose="02000000000000000000" pitchFamily="2" charset="0"/>
                <a:ea typeface="Roboto" panose="02000000000000000000" pitchFamily="2" charset="0"/>
              </a:rPr>
              <a:t>CCleaner</a:t>
            </a:r>
            <a:r>
              <a:rPr lang="en-US" sz="2000" dirty="0">
                <a:solidFill>
                  <a:schemeClr val="bg2"/>
                </a:solidFill>
                <a:latin typeface="Roboto" panose="02000000000000000000" pitchFamily="2" charset="0"/>
                <a:ea typeface="Roboto" panose="02000000000000000000" pitchFamily="2" charset="0"/>
              </a:rPr>
              <a:t> – PC/Android</a:t>
            </a:r>
          </a:p>
        </p:txBody>
      </p:sp>
      <p:sp>
        <p:nvSpPr>
          <p:cNvPr id="17" name="TextBox 16">
            <a:extLst>
              <a:ext uri="{FF2B5EF4-FFF2-40B4-BE49-F238E27FC236}">
                <a16:creationId xmlns:a16="http://schemas.microsoft.com/office/drawing/2014/main" id="{4E8ABFC4-20E6-4D2A-A367-325F1A9C97F7}"/>
              </a:ext>
            </a:extLst>
          </p:cNvPr>
          <p:cNvSpPr txBox="1"/>
          <p:nvPr/>
        </p:nvSpPr>
        <p:spPr>
          <a:xfrm>
            <a:off x="8534930" y="1896170"/>
            <a:ext cx="2145139" cy="400110"/>
          </a:xfrm>
          <a:prstGeom prst="rect">
            <a:avLst/>
          </a:prstGeom>
          <a:noFill/>
        </p:spPr>
        <p:txBody>
          <a:bodyPr wrap="none" rtlCol="0">
            <a:spAutoFit/>
          </a:bodyPr>
          <a:lstStyle/>
          <a:p>
            <a:r>
              <a:rPr lang="en-US" sz="2000" dirty="0" err="1">
                <a:solidFill>
                  <a:schemeClr val="bg2"/>
                </a:solidFill>
                <a:latin typeface="Roboto" panose="02000000000000000000" pitchFamily="2" charset="0"/>
                <a:ea typeface="Roboto" panose="02000000000000000000" pitchFamily="2" charset="0"/>
              </a:rPr>
              <a:t>iMyFone</a:t>
            </a:r>
            <a:r>
              <a:rPr lang="en-US" sz="2000" dirty="0">
                <a:solidFill>
                  <a:schemeClr val="bg2"/>
                </a:solidFill>
                <a:latin typeface="Roboto" panose="02000000000000000000" pitchFamily="2" charset="0"/>
                <a:ea typeface="Roboto" panose="02000000000000000000" pitchFamily="2" charset="0"/>
              </a:rPr>
              <a:t> - iPhone</a:t>
            </a:r>
          </a:p>
        </p:txBody>
      </p:sp>
      <p:sp>
        <p:nvSpPr>
          <p:cNvPr id="18" name="TextBox 17">
            <a:extLst>
              <a:ext uri="{FF2B5EF4-FFF2-40B4-BE49-F238E27FC236}">
                <a16:creationId xmlns:a16="http://schemas.microsoft.com/office/drawing/2014/main" id="{65FC07B7-4048-4E59-92E7-42A2AEBCA257}"/>
              </a:ext>
            </a:extLst>
          </p:cNvPr>
          <p:cNvSpPr txBox="1"/>
          <p:nvPr/>
        </p:nvSpPr>
        <p:spPr>
          <a:xfrm>
            <a:off x="8576297" y="3391739"/>
            <a:ext cx="260520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BitLocker – Windows</a:t>
            </a:r>
          </a:p>
        </p:txBody>
      </p:sp>
      <p:sp>
        <p:nvSpPr>
          <p:cNvPr id="19" name="TextBox 18">
            <a:extLst>
              <a:ext uri="{FF2B5EF4-FFF2-40B4-BE49-F238E27FC236}">
                <a16:creationId xmlns:a16="http://schemas.microsoft.com/office/drawing/2014/main" id="{45A70BA4-6129-4E5E-BF11-8D85EB493110}"/>
              </a:ext>
            </a:extLst>
          </p:cNvPr>
          <p:cNvSpPr txBox="1"/>
          <p:nvPr/>
        </p:nvSpPr>
        <p:spPr>
          <a:xfrm>
            <a:off x="8588550" y="3844196"/>
            <a:ext cx="1874231" cy="400110"/>
          </a:xfrm>
          <a:prstGeom prst="rect">
            <a:avLst/>
          </a:prstGeom>
          <a:noFill/>
        </p:spPr>
        <p:txBody>
          <a:bodyPr wrap="none" rtlCol="0">
            <a:spAutoFit/>
          </a:bodyPr>
          <a:lstStyle/>
          <a:p>
            <a:r>
              <a:rPr lang="en-US" sz="2000" dirty="0" err="1">
                <a:solidFill>
                  <a:schemeClr val="bg2"/>
                </a:solidFill>
                <a:latin typeface="Roboto" panose="02000000000000000000" pitchFamily="2" charset="0"/>
                <a:ea typeface="Roboto" panose="02000000000000000000" pitchFamily="2" charset="0"/>
              </a:rPr>
              <a:t>FileVault</a:t>
            </a:r>
            <a:r>
              <a:rPr lang="en-US" sz="2000" dirty="0">
                <a:solidFill>
                  <a:schemeClr val="bg2"/>
                </a:solidFill>
                <a:latin typeface="Roboto" panose="02000000000000000000" pitchFamily="2" charset="0"/>
                <a:ea typeface="Roboto" panose="02000000000000000000" pitchFamily="2" charset="0"/>
              </a:rPr>
              <a:t> - Mac</a:t>
            </a:r>
          </a:p>
        </p:txBody>
      </p:sp>
      <p:sp>
        <p:nvSpPr>
          <p:cNvPr id="20" name="TextBox 19">
            <a:extLst>
              <a:ext uri="{FF2B5EF4-FFF2-40B4-BE49-F238E27FC236}">
                <a16:creationId xmlns:a16="http://schemas.microsoft.com/office/drawing/2014/main" id="{53FF6BB1-B218-4AD5-BEC4-CAFC3B6D9609}"/>
              </a:ext>
            </a:extLst>
          </p:cNvPr>
          <p:cNvSpPr txBox="1"/>
          <p:nvPr/>
        </p:nvSpPr>
        <p:spPr>
          <a:xfrm>
            <a:off x="8549092" y="2367716"/>
            <a:ext cx="2544286" cy="400110"/>
          </a:xfrm>
          <a:prstGeom prst="rect">
            <a:avLst/>
          </a:prstGeom>
          <a:noFill/>
        </p:spPr>
        <p:txBody>
          <a:bodyPr wrap="none" rtlCol="0">
            <a:spAutoFit/>
          </a:bodyPr>
          <a:lstStyle/>
          <a:p>
            <a:r>
              <a:rPr lang="en-US" sz="2000" dirty="0" err="1">
                <a:solidFill>
                  <a:schemeClr val="bg2"/>
                </a:solidFill>
                <a:latin typeface="Roboto" panose="02000000000000000000" pitchFamily="2" charset="0"/>
                <a:ea typeface="Roboto" panose="02000000000000000000" pitchFamily="2" charset="0"/>
              </a:rPr>
              <a:t>PhoneClean</a:t>
            </a:r>
            <a:r>
              <a:rPr lang="en-US" sz="2000" dirty="0">
                <a:solidFill>
                  <a:schemeClr val="bg2"/>
                </a:solidFill>
                <a:latin typeface="Roboto" panose="02000000000000000000" pitchFamily="2" charset="0"/>
                <a:ea typeface="Roboto" panose="02000000000000000000" pitchFamily="2" charset="0"/>
              </a:rPr>
              <a:t> - iPhone</a:t>
            </a:r>
          </a:p>
        </p:txBody>
      </p:sp>
      <p:sp>
        <p:nvSpPr>
          <p:cNvPr id="21" name="TextBox 20">
            <a:extLst>
              <a:ext uri="{FF2B5EF4-FFF2-40B4-BE49-F238E27FC236}">
                <a16:creationId xmlns:a16="http://schemas.microsoft.com/office/drawing/2014/main" id="{EEBB2501-5BC4-43BF-A1C5-DB69DD00B64F}"/>
              </a:ext>
            </a:extLst>
          </p:cNvPr>
          <p:cNvSpPr txBox="1"/>
          <p:nvPr/>
        </p:nvSpPr>
        <p:spPr>
          <a:xfrm>
            <a:off x="8572626" y="4296653"/>
            <a:ext cx="3525324"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WhatsApp? – Text Messages</a:t>
            </a:r>
          </a:p>
        </p:txBody>
      </p:sp>
      <p:sp>
        <p:nvSpPr>
          <p:cNvPr id="22" name="TextBox 21">
            <a:extLst>
              <a:ext uri="{FF2B5EF4-FFF2-40B4-BE49-F238E27FC236}">
                <a16:creationId xmlns:a16="http://schemas.microsoft.com/office/drawing/2014/main" id="{A49D245E-1D42-4FFC-887C-8D04F0F66953}"/>
              </a:ext>
            </a:extLst>
          </p:cNvPr>
          <p:cNvSpPr txBox="1"/>
          <p:nvPr/>
        </p:nvSpPr>
        <p:spPr>
          <a:xfrm>
            <a:off x="8359658" y="4755433"/>
            <a:ext cx="957313"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VPNs</a:t>
            </a:r>
          </a:p>
        </p:txBody>
      </p:sp>
      <p:sp>
        <p:nvSpPr>
          <p:cNvPr id="23" name="TextBox 22">
            <a:extLst>
              <a:ext uri="{FF2B5EF4-FFF2-40B4-BE49-F238E27FC236}">
                <a16:creationId xmlns:a16="http://schemas.microsoft.com/office/drawing/2014/main" id="{7BBE5A82-000D-49C2-A193-E5C10DA76F9C}"/>
              </a:ext>
            </a:extLst>
          </p:cNvPr>
          <p:cNvSpPr txBox="1"/>
          <p:nvPr/>
        </p:nvSpPr>
        <p:spPr>
          <a:xfrm>
            <a:off x="8588550" y="5207890"/>
            <a:ext cx="118494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LogMeIn</a:t>
            </a:r>
          </a:p>
        </p:txBody>
      </p:sp>
      <p:sp>
        <p:nvSpPr>
          <p:cNvPr id="24" name="TextBox 23">
            <a:extLst>
              <a:ext uri="{FF2B5EF4-FFF2-40B4-BE49-F238E27FC236}">
                <a16:creationId xmlns:a16="http://schemas.microsoft.com/office/drawing/2014/main" id="{7570ADEB-F407-44A6-9D92-A50908F2A8B8}"/>
              </a:ext>
            </a:extLst>
          </p:cNvPr>
          <p:cNvSpPr txBox="1"/>
          <p:nvPr/>
        </p:nvSpPr>
        <p:spPr>
          <a:xfrm>
            <a:off x="8588550" y="5625428"/>
            <a:ext cx="1330814" cy="400110"/>
          </a:xfrm>
          <a:prstGeom prst="rect">
            <a:avLst/>
          </a:prstGeom>
          <a:noFill/>
        </p:spPr>
        <p:txBody>
          <a:bodyPr wrap="none" rtlCol="0">
            <a:spAutoFit/>
          </a:bodyPr>
          <a:lstStyle/>
          <a:p>
            <a:r>
              <a:rPr lang="en-US" sz="2000" dirty="0" err="1">
                <a:solidFill>
                  <a:schemeClr val="bg2"/>
                </a:solidFill>
                <a:latin typeface="Roboto" panose="02000000000000000000" pitchFamily="2" charset="0"/>
                <a:ea typeface="Roboto" panose="02000000000000000000" pitchFamily="2" charset="0"/>
              </a:rPr>
              <a:t>Splashtop</a:t>
            </a:r>
            <a:endParaRPr lang="en-US" sz="2000" dirty="0">
              <a:solidFill>
                <a:schemeClr val="bg2"/>
              </a:solidFill>
              <a:latin typeface="Roboto" panose="02000000000000000000" pitchFamily="2" charset="0"/>
              <a:ea typeface="Roboto" panose="02000000000000000000" pitchFamily="2" charset="0"/>
            </a:endParaRPr>
          </a:p>
        </p:txBody>
      </p:sp>
      <p:sp>
        <p:nvSpPr>
          <p:cNvPr id="25" name="TextBox 24">
            <a:extLst>
              <a:ext uri="{FF2B5EF4-FFF2-40B4-BE49-F238E27FC236}">
                <a16:creationId xmlns:a16="http://schemas.microsoft.com/office/drawing/2014/main" id="{0BEADBFB-7B6B-4ACB-B64B-A691C64771F8}"/>
              </a:ext>
            </a:extLst>
          </p:cNvPr>
          <p:cNvSpPr txBox="1"/>
          <p:nvPr/>
        </p:nvSpPr>
        <p:spPr>
          <a:xfrm>
            <a:off x="8588550" y="6025538"/>
            <a:ext cx="332014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Remote Desktop - Windows</a:t>
            </a:r>
          </a:p>
        </p:txBody>
      </p:sp>
      <p:grpSp>
        <p:nvGrpSpPr>
          <p:cNvPr id="26" name="Group 25">
            <a:extLst>
              <a:ext uri="{FF2B5EF4-FFF2-40B4-BE49-F238E27FC236}">
                <a16:creationId xmlns:a16="http://schemas.microsoft.com/office/drawing/2014/main" id="{3D376578-7EFE-41FD-B06C-FC55BD71B863}"/>
              </a:ext>
            </a:extLst>
          </p:cNvPr>
          <p:cNvGrpSpPr/>
          <p:nvPr/>
        </p:nvGrpSpPr>
        <p:grpSpPr>
          <a:xfrm>
            <a:off x="952763" y="1855223"/>
            <a:ext cx="633320" cy="637473"/>
            <a:chOff x="838514" y="2593709"/>
            <a:chExt cx="637473" cy="637473"/>
          </a:xfrm>
        </p:grpSpPr>
        <p:sp>
          <p:nvSpPr>
            <p:cNvPr id="27" name="Oval 26">
              <a:extLst>
                <a:ext uri="{FF2B5EF4-FFF2-40B4-BE49-F238E27FC236}">
                  <a16:creationId xmlns:a16="http://schemas.microsoft.com/office/drawing/2014/main" id="{8C074567-BF7C-4DE7-AD27-C29294F502E3}"/>
                </a:ext>
              </a:extLst>
            </p:cNvPr>
            <p:cNvSpPr/>
            <p:nvPr/>
          </p:nvSpPr>
          <p:spPr>
            <a:xfrm>
              <a:off x="838514" y="2593709"/>
              <a:ext cx="637473" cy="637473"/>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2"/>
                </a:solidFill>
                <a:latin typeface="+mj-lt"/>
              </a:endParaRPr>
            </a:p>
          </p:txBody>
        </p:sp>
        <p:sp>
          <p:nvSpPr>
            <p:cNvPr id="28" name="TextBox 27">
              <a:extLst>
                <a:ext uri="{FF2B5EF4-FFF2-40B4-BE49-F238E27FC236}">
                  <a16:creationId xmlns:a16="http://schemas.microsoft.com/office/drawing/2014/main" id="{BAADDFBF-3187-4A01-B944-65B13B8EF5BC}"/>
                </a:ext>
              </a:extLst>
            </p:cNvPr>
            <p:cNvSpPr txBox="1"/>
            <p:nvPr/>
          </p:nvSpPr>
          <p:spPr>
            <a:xfrm>
              <a:off x="934273" y="2628570"/>
              <a:ext cx="445955" cy="523220"/>
            </a:xfrm>
            <a:prstGeom prst="rect">
              <a:avLst/>
            </a:prstGeom>
            <a:noFill/>
          </p:spPr>
          <p:txBody>
            <a:bodyPr wrap="none" rtlCol="0">
              <a:spAutoFit/>
            </a:bodyPr>
            <a:lstStyle/>
            <a:p>
              <a:pPr algn="ctr"/>
              <a:r>
                <a:rPr lang="en-US" sz="2800" dirty="0">
                  <a:solidFill>
                    <a:schemeClr val="bg1"/>
                  </a:solidFill>
                  <a:latin typeface="+mj-lt"/>
                </a:rPr>
                <a:t>01</a:t>
              </a:r>
            </a:p>
          </p:txBody>
        </p:sp>
      </p:grpSp>
      <p:grpSp>
        <p:nvGrpSpPr>
          <p:cNvPr id="29" name="Group 28">
            <a:extLst>
              <a:ext uri="{FF2B5EF4-FFF2-40B4-BE49-F238E27FC236}">
                <a16:creationId xmlns:a16="http://schemas.microsoft.com/office/drawing/2014/main" id="{B3D6FCEC-BFA9-4B7C-B4BF-01D2209E74EC}"/>
              </a:ext>
            </a:extLst>
          </p:cNvPr>
          <p:cNvGrpSpPr/>
          <p:nvPr/>
        </p:nvGrpSpPr>
        <p:grpSpPr>
          <a:xfrm>
            <a:off x="952763" y="3105752"/>
            <a:ext cx="633320" cy="637473"/>
            <a:chOff x="838514" y="3441014"/>
            <a:chExt cx="637473" cy="637473"/>
          </a:xfrm>
        </p:grpSpPr>
        <p:sp>
          <p:nvSpPr>
            <p:cNvPr id="30" name="Oval 29">
              <a:extLst>
                <a:ext uri="{FF2B5EF4-FFF2-40B4-BE49-F238E27FC236}">
                  <a16:creationId xmlns:a16="http://schemas.microsoft.com/office/drawing/2014/main" id="{4E7AD05F-D170-4256-BA37-27983C205671}"/>
                </a:ext>
              </a:extLst>
            </p:cNvPr>
            <p:cNvSpPr/>
            <p:nvPr/>
          </p:nvSpPr>
          <p:spPr>
            <a:xfrm>
              <a:off x="838514" y="3441014"/>
              <a:ext cx="637473" cy="637473"/>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latin typeface="+mj-lt"/>
              </a:endParaRPr>
            </a:p>
          </p:txBody>
        </p:sp>
        <p:sp>
          <p:nvSpPr>
            <p:cNvPr id="31" name="TextBox 30">
              <a:extLst>
                <a:ext uri="{FF2B5EF4-FFF2-40B4-BE49-F238E27FC236}">
                  <a16:creationId xmlns:a16="http://schemas.microsoft.com/office/drawing/2014/main" id="{3BCB4CA5-C1BC-4DB8-B0E0-EF0A989AADFC}"/>
                </a:ext>
              </a:extLst>
            </p:cNvPr>
            <p:cNvSpPr txBox="1"/>
            <p:nvPr/>
          </p:nvSpPr>
          <p:spPr>
            <a:xfrm>
              <a:off x="925456" y="3484093"/>
              <a:ext cx="463588" cy="523220"/>
            </a:xfrm>
            <a:prstGeom prst="rect">
              <a:avLst/>
            </a:prstGeom>
            <a:noFill/>
          </p:spPr>
          <p:txBody>
            <a:bodyPr wrap="none" rtlCol="0">
              <a:spAutoFit/>
            </a:bodyPr>
            <a:lstStyle/>
            <a:p>
              <a:pPr algn="ctr"/>
              <a:r>
                <a:rPr lang="en-US" sz="2800" dirty="0">
                  <a:solidFill>
                    <a:schemeClr val="bg1"/>
                  </a:solidFill>
                  <a:latin typeface="+mj-lt"/>
                </a:rPr>
                <a:t>02</a:t>
              </a:r>
            </a:p>
          </p:txBody>
        </p:sp>
      </p:grpSp>
      <p:sp>
        <p:nvSpPr>
          <p:cNvPr id="4" name="TextBox 3">
            <a:extLst>
              <a:ext uri="{FF2B5EF4-FFF2-40B4-BE49-F238E27FC236}">
                <a16:creationId xmlns:a16="http://schemas.microsoft.com/office/drawing/2014/main" id="{6D5EDA82-8030-42D6-BD46-BA9DBCB4A188}"/>
              </a:ext>
            </a:extLst>
          </p:cNvPr>
          <p:cNvSpPr txBox="1"/>
          <p:nvPr/>
        </p:nvSpPr>
        <p:spPr>
          <a:xfrm>
            <a:off x="1806328" y="1920861"/>
            <a:ext cx="5671507" cy="830997"/>
          </a:xfrm>
          <a:prstGeom prst="rect">
            <a:avLst/>
          </a:prstGeom>
          <a:noFill/>
        </p:spPr>
        <p:txBody>
          <a:bodyPr wrap="square" rtlCol="0">
            <a:spAutoFit/>
          </a:bodyPr>
          <a:lstStyle/>
          <a:p>
            <a:r>
              <a:rPr lang="en-US" sz="2400" dirty="0">
                <a:solidFill>
                  <a:schemeClr val="tx2"/>
                </a:solidFill>
                <a:latin typeface="Roboto" panose="02000000000000000000" pitchFamily="2" charset="0"/>
                <a:ea typeface="Roboto" panose="02000000000000000000" pitchFamily="2" charset="0"/>
              </a:rPr>
              <a:t>Know where your client information exists</a:t>
            </a:r>
          </a:p>
        </p:txBody>
      </p:sp>
      <p:sp>
        <p:nvSpPr>
          <p:cNvPr id="32" name="TextBox 31">
            <a:extLst>
              <a:ext uri="{FF2B5EF4-FFF2-40B4-BE49-F238E27FC236}">
                <a16:creationId xmlns:a16="http://schemas.microsoft.com/office/drawing/2014/main" id="{81A6A850-1DBA-4599-8F81-5D56BF89477A}"/>
              </a:ext>
            </a:extLst>
          </p:cNvPr>
          <p:cNvSpPr txBox="1"/>
          <p:nvPr/>
        </p:nvSpPr>
        <p:spPr>
          <a:xfrm>
            <a:off x="1806329" y="3148831"/>
            <a:ext cx="5671507" cy="830997"/>
          </a:xfrm>
          <a:prstGeom prst="rect">
            <a:avLst/>
          </a:prstGeom>
          <a:noFill/>
        </p:spPr>
        <p:txBody>
          <a:bodyPr wrap="square" rtlCol="0">
            <a:spAutoFit/>
          </a:bodyPr>
          <a:lstStyle/>
          <a:p>
            <a:r>
              <a:rPr lang="en-US" sz="2400" dirty="0">
                <a:solidFill>
                  <a:schemeClr val="tx2"/>
                </a:solidFill>
                <a:latin typeface="Roboto" panose="02000000000000000000" pitchFamily="2" charset="0"/>
                <a:ea typeface="Roboto" panose="02000000000000000000" pitchFamily="2" charset="0"/>
              </a:rPr>
              <a:t>Systematically clean your devices and encrypt files that cannot be cleaned.</a:t>
            </a:r>
          </a:p>
        </p:txBody>
      </p:sp>
      <p:grpSp>
        <p:nvGrpSpPr>
          <p:cNvPr id="33" name="Group 32">
            <a:extLst>
              <a:ext uri="{FF2B5EF4-FFF2-40B4-BE49-F238E27FC236}">
                <a16:creationId xmlns:a16="http://schemas.microsoft.com/office/drawing/2014/main" id="{88D58E66-66CC-483F-9D92-F9DF26A91ECE}"/>
              </a:ext>
            </a:extLst>
          </p:cNvPr>
          <p:cNvGrpSpPr/>
          <p:nvPr/>
        </p:nvGrpSpPr>
        <p:grpSpPr>
          <a:xfrm>
            <a:off x="952762" y="4612737"/>
            <a:ext cx="633320" cy="637473"/>
            <a:chOff x="838514" y="3441014"/>
            <a:chExt cx="637473" cy="637473"/>
          </a:xfrm>
        </p:grpSpPr>
        <p:sp>
          <p:nvSpPr>
            <p:cNvPr id="34" name="Oval 33">
              <a:extLst>
                <a:ext uri="{FF2B5EF4-FFF2-40B4-BE49-F238E27FC236}">
                  <a16:creationId xmlns:a16="http://schemas.microsoft.com/office/drawing/2014/main" id="{84888C16-9EB8-4A63-95E9-2419A8E9F4AE}"/>
                </a:ext>
              </a:extLst>
            </p:cNvPr>
            <p:cNvSpPr/>
            <p:nvPr/>
          </p:nvSpPr>
          <p:spPr>
            <a:xfrm>
              <a:off x="838514" y="3441014"/>
              <a:ext cx="637473" cy="637473"/>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latin typeface="+mj-lt"/>
              </a:endParaRPr>
            </a:p>
          </p:txBody>
        </p:sp>
        <p:sp>
          <p:nvSpPr>
            <p:cNvPr id="35" name="TextBox 34">
              <a:extLst>
                <a:ext uri="{FF2B5EF4-FFF2-40B4-BE49-F238E27FC236}">
                  <a16:creationId xmlns:a16="http://schemas.microsoft.com/office/drawing/2014/main" id="{26D6E8BF-606D-41C8-9D80-AB429693BD5C}"/>
                </a:ext>
              </a:extLst>
            </p:cNvPr>
            <p:cNvSpPr txBox="1"/>
            <p:nvPr/>
          </p:nvSpPr>
          <p:spPr>
            <a:xfrm>
              <a:off x="882175" y="3484093"/>
              <a:ext cx="550151" cy="523220"/>
            </a:xfrm>
            <a:prstGeom prst="rect">
              <a:avLst/>
            </a:prstGeom>
            <a:noFill/>
          </p:spPr>
          <p:txBody>
            <a:bodyPr wrap="none" rtlCol="0">
              <a:spAutoFit/>
            </a:bodyPr>
            <a:lstStyle/>
            <a:p>
              <a:pPr algn="ctr"/>
              <a:r>
                <a:rPr lang="en-US" sz="2800" dirty="0">
                  <a:solidFill>
                    <a:schemeClr val="bg1"/>
                  </a:solidFill>
                  <a:latin typeface="+mj-lt"/>
                </a:rPr>
                <a:t>03</a:t>
              </a:r>
            </a:p>
          </p:txBody>
        </p:sp>
      </p:grpSp>
      <p:sp>
        <p:nvSpPr>
          <p:cNvPr id="36" name="TextBox 35">
            <a:extLst>
              <a:ext uri="{FF2B5EF4-FFF2-40B4-BE49-F238E27FC236}">
                <a16:creationId xmlns:a16="http://schemas.microsoft.com/office/drawing/2014/main" id="{B2530655-B44D-4F51-99CF-0F2E55E91683}"/>
              </a:ext>
            </a:extLst>
          </p:cNvPr>
          <p:cNvSpPr txBox="1"/>
          <p:nvPr/>
        </p:nvSpPr>
        <p:spPr>
          <a:xfrm>
            <a:off x="1806328" y="4655816"/>
            <a:ext cx="5671507" cy="830997"/>
          </a:xfrm>
          <a:prstGeom prst="rect">
            <a:avLst/>
          </a:prstGeom>
          <a:noFill/>
        </p:spPr>
        <p:txBody>
          <a:bodyPr wrap="square" rtlCol="0">
            <a:spAutoFit/>
          </a:bodyPr>
          <a:lstStyle/>
          <a:p>
            <a:r>
              <a:rPr lang="en-US" sz="2400" dirty="0">
                <a:solidFill>
                  <a:schemeClr val="tx2"/>
                </a:solidFill>
                <a:latin typeface="Roboto" panose="02000000000000000000" pitchFamily="2" charset="0"/>
                <a:ea typeface="Roboto" panose="02000000000000000000" pitchFamily="2" charset="0"/>
              </a:rPr>
              <a:t>Periodically revisit your security practices.</a:t>
            </a:r>
          </a:p>
        </p:txBody>
      </p:sp>
    </p:spTree>
    <p:extLst>
      <p:ext uri="{BB962C8B-B14F-4D97-AF65-F5344CB8AC3E}">
        <p14:creationId xmlns:p14="http://schemas.microsoft.com/office/powerpoint/2010/main" val="28753966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A close up of a sign&#10;&#10;Description automatically generated">
            <a:extLst>
              <a:ext uri="{FF2B5EF4-FFF2-40B4-BE49-F238E27FC236}">
                <a16:creationId xmlns:a16="http://schemas.microsoft.com/office/drawing/2014/main" id="{41286328-A02B-4D38-B275-E5BF0D85A7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599" y="987291"/>
            <a:ext cx="4343831" cy="965296"/>
          </a:xfrm>
          <a:prstGeom prst="rect">
            <a:avLst/>
          </a:prstGeom>
        </p:spPr>
      </p:pic>
      <p:sp>
        <p:nvSpPr>
          <p:cNvPr id="14" name="TextBox 13">
            <a:extLst>
              <a:ext uri="{FF2B5EF4-FFF2-40B4-BE49-F238E27FC236}">
                <a16:creationId xmlns:a16="http://schemas.microsoft.com/office/drawing/2014/main" id="{8FF50B9C-C326-4CF4-AEDB-3371896BFEF7}"/>
              </a:ext>
            </a:extLst>
          </p:cNvPr>
          <p:cNvSpPr txBox="1"/>
          <p:nvPr/>
        </p:nvSpPr>
        <p:spPr>
          <a:xfrm>
            <a:off x="7653236" y="3028890"/>
            <a:ext cx="3774141" cy="400110"/>
          </a:xfrm>
          <a:prstGeom prst="rect">
            <a:avLst/>
          </a:prstGeom>
          <a:noFill/>
        </p:spPr>
        <p:txBody>
          <a:bodyPr wrap="square" rtlCol="0">
            <a:spAutoFit/>
          </a:bodyPr>
          <a:lstStyle/>
          <a:p>
            <a:r>
              <a:rPr lang="en-US" sz="2000" dirty="0">
                <a:solidFill>
                  <a:schemeClr val="bg2">
                    <a:lumMod val="50000"/>
                  </a:schemeClr>
                </a:solidFill>
                <a:latin typeface="Roboto" panose="02000000000000000000" pitchFamily="2" charset="0"/>
                <a:ea typeface="Roboto" panose="02000000000000000000" pitchFamily="2" charset="0"/>
              </a:rPr>
              <a:t>@tech4lawyers</a:t>
            </a:r>
          </a:p>
        </p:txBody>
      </p:sp>
      <p:sp>
        <p:nvSpPr>
          <p:cNvPr id="15" name="TextBox 14">
            <a:extLst>
              <a:ext uri="{FF2B5EF4-FFF2-40B4-BE49-F238E27FC236}">
                <a16:creationId xmlns:a16="http://schemas.microsoft.com/office/drawing/2014/main" id="{88EF7DCE-0FCB-4A4D-9A08-620ECE8DE789}"/>
              </a:ext>
            </a:extLst>
          </p:cNvPr>
          <p:cNvSpPr txBox="1"/>
          <p:nvPr/>
        </p:nvSpPr>
        <p:spPr>
          <a:xfrm>
            <a:off x="1335739" y="4310843"/>
            <a:ext cx="5593977" cy="1077218"/>
          </a:xfrm>
          <a:prstGeom prst="rect">
            <a:avLst/>
          </a:prstGeom>
          <a:noFill/>
        </p:spPr>
        <p:txBody>
          <a:bodyPr wrap="square" rtlCol="0">
            <a:spAutoFit/>
          </a:bodyPr>
          <a:lstStyle/>
          <a:p>
            <a:r>
              <a:rPr lang="en-US" sz="3200" dirty="0">
                <a:solidFill>
                  <a:schemeClr val="bg2">
                    <a:lumMod val="50000"/>
                  </a:schemeClr>
                </a:solidFill>
                <a:latin typeface="Roboto" panose="02000000000000000000" pitchFamily="2" charset="0"/>
                <a:ea typeface="Roboto" panose="02000000000000000000" pitchFamily="2" charset="0"/>
              </a:rPr>
              <a:t>Ethical Obligations to Client Data at U.S. Border Crossings</a:t>
            </a:r>
          </a:p>
        </p:txBody>
      </p:sp>
      <p:sp>
        <p:nvSpPr>
          <p:cNvPr id="16" name="TextBox 15">
            <a:extLst>
              <a:ext uri="{FF2B5EF4-FFF2-40B4-BE49-F238E27FC236}">
                <a16:creationId xmlns:a16="http://schemas.microsoft.com/office/drawing/2014/main" id="{FF66800E-90D7-4ED6-96A8-CE94825977AF}"/>
              </a:ext>
            </a:extLst>
          </p:cNvPr>
          <p:cNvSpPr txBox="1"/>
          <p:nvPr/>
        </p:nvSpPr>
        <p:spPr>
          <a:xfrm>
            <a:off x="7117977" y="2050479"/>
            <a:ext cx="4034118" cy="707886"/>
          </a:xfrm>
          <a:prstGeom prst="rect">
            <a:avLst/>
          </a:prstGeom>
          <a:noFill/>
        </p:spPr>
        <p:txBody>
          <a:bodyPr wrap="square" rtlCol="0">
            <a:spAutoFit/>
          </a:bodyPr>
          <a:lstStyle/>
          <a:p>
            <a:r>
              <a:rPr lang="en-US" sz="2000" dirty="0">
                <a:solidFill>
                  <a:schemeClr val="bg2">
                    <a:lumMod val="50000"/>
                  </a:schemeClr>
                </a:solidFill>
                <a:latin typeface="Roboto" panose="02000000000000000000" pitchFamily="2" charset="0"/>
                <a:ea typeface="Roboto" panose="02000000000000000000" pitchFamily="2" charset="0"/>
              </a:rPr>
              <a:t>Zack Glaser</a:t>
            </a:r>
          </a:p>
          <a:p>
            <a:r>
              <a:rPr lang="en-US" sz="2000" dirty="0">
                <a:solidFill>
                  <a:schemeClr val="bg2">
                    <a:lumMod val="50000"/>
                  </a:schemeClr>
                </a:solidFill>
                <a:latin typeface="Roboto" panose="02000000000000000000" pitchFamily="2" charset="0"/>
                <a:ea typeface="Roboto" panose="02000000000000000000" pitchFamily="2" charset="0"/>
              </a:rPr>
              <a:t>zack@tech4lawyers.com</a:t>
            </a:r>
          </a:p>
        </p:txBody>
      </p:sp>
      <p:cxnSp>
        <p:nvCxnSpPr>
          <p:cNvPr id="18" name="Straight Connector 17">
            <a:extLst>
              <a:ext uri="{FF2B5EF4-FFF2-40B4-BE49-F238E27FC236}">
                <a16:creationId xmlns:a16="http://schemas.microsoft.com/office/drawing/2014/main" id="{54C26F49-B86C-41BA-B0D0-9FEB39C69FD6}"/>
              </a:ext>
            </a:extLst>
          </p:cNvPr>
          <p:cNvCxnSpPr/>
          <p:nvPr/>
        </p:nvCxnSpPr>
        <p:spPr>
          <a:xfrm>
            <a:off x="6705599" y="1852522"/>
            <a:ext cx="4446496" cy="0"/>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31" name="Picture 30">
            <a:extLst>
              <a:ext uri="{FF2B5EF4-FFF2-40B4-BE49-F238E27FC236}">
                <a16:creationId xmlns:a16="http://schemas.microsoft.com/office/drawing/2014/main" id="{BB71EFEB-D5C2-490A-8550-98708008D9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40433" y="1469939"/>
            <a:ext cx="3671476" cy="2321183"/>
          </a:xfrm>
          <a:prstGeom prst="rect">
            <a:avLst/>
          </a:prstGeom>
        </p:spPr>
      </p:pic>
      <p:sp>
        <p:nvSpPr>
          <p:cNvPr id="8" name="Freeform 325">
            <a:extLst>
              <a:ext uri="{FF2B5EF4-FFF2-40B4-BE49-F238E27FC236}">
                <a16:creationId xmlns:a16="http://schemas.microsoft.com/office/drawing/2014/main" id="{A13A1397-1A94-4C50-8B2D-1E62C1BFD1FD}"/>
              </a:ext>
            </a:extLst>
          </p:cNvPr>
          <p:cNvSpPr>
            <a:spLocks noEditPoints="1"/>
          </p:cNvSpPr>
          <p:nvPr/>
        </p:nvSpPr>
        <p:spPr bwMode="auto">
          <a:xfrm>
            <a:off x="7240858" y="3037119"/>
            <a:ext cx="412378" cy="413599"/>
          </a:xfrm>
          <a:custGeom>
            <a:avLst/>
            <a:gdLst>
              <a:gd name="T0" fmla="*/ 101 w 186"/>
              <a:gd name="T1" fmla="*/ 73 h 186"/>
              <a:gd name="T2" fmla="*/ 107 w 186"/>
              <a:gd name="T3" fmla="*/ 68 h 186"/>
              <a:gd name="T4" fmla="*/ 114 w 186"/>
              <a:gd name="T5" fmla="*/ 68 h 186"/>
              <a:gd name="T6" fmla="*/ 114 w 186"/>
              <a:gd name="T7" fmla="*/ 55 h 186"/>
              <a:gd name="T8" fmla="*/ 103 w 186"/>
              <a:gd name="T9" fmla="*/ 55 h 186"/>
              <a:gd name="T10" fmla="*/ 84 w 186"/>
              <a:gd name="T11" fmla="*/ 72 h 186"/>
              <a:gd name="T12" fmla="*/ 84 w 186"/>
              <a:gd name="T13" fmla="*/ 80 h 186"/>
              <a:gd name="T14" fmla="*/ 76 w 186"/>
              <a:gd name="T15" fmla="*/ 80 h 186"/>
              <a:gd name="T16" fmla="*/ 76 w 186"/>
              <a:gd name="T17" fmla="*/ 93 h 186"/>
              <a:gd name="T18" fmla="*/ 84 w 186"/>
              <a:gd name="T19" fmla="*/ 93 h 186"/>
              <a:gd name="T20" fmla="*/ 84 w 186"/>
              <a:gd name="T21" fmla="*/ 131 h 186"/>
              <a:gd name="T22" fmla="*/ 101 w 186"/>
              <a:gd name="T23" fmla="*/ 131 h 186"/>
              <a:gd name="T24" fmla="*/ 101 w 186"/>
              <a:gd name="T25" fmla="*/ 93 h 186"/>
              <a:gd name="T26" fmla="*/ 112 w 186"/>
              <a:gd name="T27" fmla="*/ 93 h 186"/>
              <a:gd name="T28" fmla="*/ 114 w 186"/>
              <a:gd name="T29" fmla="*/ 80 h 186"/>
              <a:gd name="T30" fmla="*/ 101 w 186"/>
              <a:gd name="T31" fmla="*/ 80 h 186"/>
              <a:gd name="T32" fmla="*/ 101 w 186"/>
              <a:gd name="T33" fmla="*/ 73 h 186"/>
              <a:gd name="T34" fmla="*/ 169 w 186"/>
              <a:gd name="T35" fmla="*/ 0 h 186"/>
              <a:gd name="T36" fmla="*/ 17 w 186"/>
              <a:gd name="T37" fmla="*/ 0 h 186"/>
              <a:gd name="T38" fmla="*/ 0 w 186"/>
              <a:gd name="T39" fmla="*/ 17 h 186"/>
              <a:gd name="T40" fmla="*/ 0 w 186"/>
              <a:gd name="T41" fmla="*/ 169 h 186"/>
              <a:gd name="T42" fmla="*/ 17 w 186"/>
              <a:gd name="T43" fmla="*/ 186 h 186"/>
              <a:gd name="T44" fmla="*/ 169 w 186"/>
              <a:gd name="T45" fmla="*/ 186 h 186"/>
              <a:gd name="T46" fmla="*/ 186 w 186"/>
              <a:gd name="T47" fmla="*/ 169 h 186"/>
              <a:gd name="T48" fmla="*/ 186 w 186"/>
              <a:gd name="T49" fmla="*/ 17 h 186"/>
              <a:gd name="T50" fmla="*/ 169 w 186"/>
              <a:gd name="T51" fmla="*/ 0 h 186"/>
              <a:gd name="T52" fmla="*/ 177 w 186"/>
              <a:gd name="T53" fmla="*/ 169 h 186"/>
              <a:gd name="T54" fmla="*/ 169 w 186"/>
              <a:gd name="T55" fmla="*/ 177 h 186"/>
              <a:gd name="T56" fmla="*/ 17 w 186"/>
              <a:gd name="T57" fmla="*/ 177 h 186"/>
              <a:gd name="T58" fmla="*/ 8 w 186"/>
              <a:gd name="T59" fmla="*/ 169 h 186"/>
              <a:gd name="T60" fmla="*/ 8 w 186"/>
              <a:gd name="T61" fmla="*/ 17 h 186"/>
              <a:gd name="T62" fmla="*/ 17 w 186"/>
              <a:gd name="T63" fmla="*/ 9 h 186"/>
              <a:gd name="T64" fmla="*/ 169 w 186"/>
              <a:gd name="T65" fmla="*/ 9 h 186"/>
              <a:gd name="T66" fmla="*/ 177 w 186"/>
              <a:gd name="T67" fmla="*/ 17 h 186"/>
              <a:gd name="T68" fmla="*/ 177 w 186"/>
              <a:gd name="T69" fmla="*/ 169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6" h="186">
                <a:moveTo>
                  <a:pt x="101" y="73"/>
                </a:moveTo>
                <a:cubicBezTo>
                  <a:pt x="101" y="70"/>
                  <a:pt x="101" y="68"/>
                  <a:pt x="107" y="68"/>
                </a:cubicBezTo>
                <a:cubicBezTo>
                  <a:pt x="114" y="68"/>
                  <a:pt x="114" y="68"/>
                  <a:pt x="114" y="68"/>
                </a:cubicBezTo>
                <a:cubicBezTo>
                  <a:pt x="114" y="55"/>
                  <a:pt x="114" y="55"/>
                  <a:pt x="114" y="55"/>
                </a:cubicBezTo>
                <a:cubicBezTo>
                  <a:pt x="103" y="55"/>
                  <a:pt x="103" y="55"/>
                  <a:pt x="103" y="55"/>
                </a:cubicBezTo>
                <a:cubicBezTo>
                  <a:pt x="89" y="55"/>
                  <a:pt x="84" y="61"/>
                  <a:pt x="84" y="72"/>
                </a:cubicBezTo>
                <a:cubicBezTo>
                  <a:pt x="84" y="80"/>
                  <a:pt x="84" y="80"/>
                  <a:pt x="84" y="80"/>
                </a:cubicBezTo>
                <a:cubicBezTo>
                  <a:pt x="76" y="80"/>
                  <a:pt x="76" y="80"/>
                  <a:pt x="76" y="80"/>
                </a:cubicBezTo>
                <a:cubicBezTo>
                  <a:pt x="76" y="93"/>
                  <a:pt x="76" y="93"/>
                  <a:pt x="76" y="93"/>
                </a:cubicBezTo>
                <a:cubicBezTo>
                  <a:pt x="84" y="93"/>
                  <a:pt x="84" y="93"/>
                  <a:pt x="84" y="93"/>
                </a:cubicBezTo>
                <a:cubicBezTo>
                  <a:pt x="84" y="131"/>
                  <a:pt x="84" y="131"/>
                  <a:pt x="84" y="131"/>
                </a:cubicBezTo>
                <a:cubicBezTo>
                  <a:pt x="101" y="131"/>
                  <a:pt x="101" y="131"/>
                  <a:pt x="101" y="131"/>
                </a:cubicBezTo>
                <a:cubicBezTo>
                  <a:pt x="101" y="93"/>
                  <a:pt x="101" y="93"/>
                  <a:pt x="101" y="93"/>
                </a:cubicBezTo>
                <a:cubicBezTo>
                  <a:pt x="112" y="93"/>
                  <a:pt x="112" y="93"/>
                  <a:pt x="112" y="93"/>
                </a:cubicBezTo>
                <a:cubicBezTo>
                  <a:pt x="114" y="80"/>
                  <a:pt x="114" y="80"/>
                  <a:pt x="114" y="80"/>
                </a:cubicBezTo>
                <a:cubicBezTo>
                  <a:pt x="101" y="80"/>
                  <a:pt x="101" y="80"/>
                  <a:pt x="101" y="80"/>
                </a:cubicBezTo>
                <a:lnTo>
                  <a:pt x="101" y="73"/>
                </a:lnTo>
                <a:close/>
                <a:moveTo>
                  <a:pt x="169" y="0"/>
                </a:moveTo>
                <a:cubicBezTo>
                  <a:pt x="17" y="0"/>
                  <a:pt x="17" y="0"/>
                  <a:pt x="17" y="0"/>
                </a:cubicBezTo>
                <a:cubicBezTo>
                  <a:pt x="7" y="0"/>
                  <a:pt x="0" y="8"/>
                  <a:pt x="0" y="17"/>
                </a:cubicBezTo>
                <a:cubicBezTo>
                  <a:pt x="0" y="169"/>
                  <a:pt x="0" y="169"/>
                  <a:pt x="0" y="169"/>
                </a:cubicBezTo>
                <a:cubicBezTo>
                  <a:pt x="0" y="178"/>
                  <a:pt x="7" y="186"/>
                  <a:pt x="17" y="186"/>
                </a:cubicBezTo>
                <a:cubicBezTo>
                  <a:pt x="169" y="186"/>
                  <a:pt x="169" y="186"/>
                  <a:pt x="169" y="186"/>
                </a:cubicBezTo>
                <a:cubicBezTo>
                  <a:pt x="178" y="186"/>
                  <a:pt x="186" y="178"/>
                  <a:pt x="186" y="169"/>
                </a:cubicBezTo>
                <a:cubicBezTo>
                  <a:pt x="186" y="17"/>
                  <a:pt x="186" y="17"/>
                  <a:pt x="186" y="17"/>
                </a:cubicBezTo>
                <a:cubicBezTo>
                  <a:pt x="186" y="8"/>
                  <a:pt x="178" y="0"/>
                  <a:pt x="169" y="0"/>
                </a:cubicBezTo>
                <a:close/>
                <a:moveTo>
                  <a:pt x="177" y="169"/>
                </a:moveTo>
                <a:cubicBezTo>
                  <a:pt x="177" y="174"/>
                  <a:pt x="173" y="177"/>
                  <a:pt x="169" y="177"/>
                </a:cubicBezTo>
                <a:cubicBezTo>
                  <a:pt x="17" y="177"/>
                  <a:pt x="17" y="177"/>
                  <a:pt x="17" y="177"/>
                </a:cubicBezTo>
                <a:cubicBezTo>
                  <a:pt x="12" y="177"/>
                  <a:pt x="8" y="174"/>
                  <a:pt x="8" y="169"/>
                </a:cubicBezTo>
                <a:cubicBezTo>
                  <a:pt x="8" y="17"/>
                  <a:pt x="8" y="17"/>
                  <a:pt x="8" y="17"/>
                </a:cubicBezTo>
                <a:cubicBezTo>
                  <a:pt x="8" y="13"/>
                  <a:pt x="12" y="9"/>
                  <a:pt x="17" y="9"/>
                </a:cubicBezTo>
                <a:cubicBezTo>
                  <a:pt x="169" y="9"/>
                  <a:pt x="169" y="9"/>
                  <a:pt x="169" y="9"/>
                </a:cubicBezTo>
                <a:cubicBezTo>
                  <a:pt x="173" y="9"/>
                  <a:pt x="177" y="13"/>
                  <a:pt x="177" y="17"/>
                </a:cubicBezTo>
                <a:lnTo>
                  <a:pt x="177" y="169"/>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9" name="Freeform 334">
            <a:extLst>
              <a:ext uri="{FF2B5EF4-FFF2-40B4-BE49-F238E27FC236}">
                <a16:creationId xmlns:a16="http://schemas.microsoft.com/office/drawing/2014/main" id="{5B987DB2-CA9B-495A-A5A8-5678D56C8DAF}"/>
              </a:ext>
            </a:extLst>
          </p:cNvPr>
          <p:cNvSpPr>
            <a:spLocks noEditPoints="1"/>
          </p:cNvSpPr>
          <p:nvPr/>
        </p:nvSpPr>
        <p:spPr bwMode="auto">
          <a:xfrm>
            <a:off x="7238271" y="3726791"/>
            <a:ext cx="414966" cy="400110"/>
          </a:xfrm>
          <a:custGeom>
            <a:avLst/>
            <a:gdLst>
              <a:gd name="T0" fmla="*/ 168 w 185"/>
              <a:gd name="T1" fmla="*/ 0 h 185"/>
              <a:gd name="T2" fmla="*/ 16 w 185"/>
              <a:gd name="T3" fmla="*/ 0 h 185"/>
              <a:gd name="T4" fmla="*/ 0 w 185"/>
              <a:gd name="T5" fmla="*/ 17 h 185"/>
              <a:gd name="T6" fmla="*/ 0 w 185"/>
              <a:gd name="T7" fmla="*/ 168 h 185"/>
              <a:gd name="T8" fmla="*/ 16 w 185"/>
              <a:gd name="T9" fmla="*/ 185 h 185"/>
              <a:gd name="T10" fmla="*/ 168 w 185"/>
              <a:gd name="T11" fmla="*/ 185 h 185"/>
              <a:gd name="T12" fmla="*/ 185 w 185"/>
              <a:gd name="T13" fmla="*/ 168 h 185"/>
              <a:gd name="T14" fmla="*/ 185 w 185"/>
              <a:gd name="T15" fmla="*/ 17 h 185"/>
              <a:gd name="T16" fmla="*/ 168 w 185"/>
              <a:gd name="T17" fmla="*/ 0 h 185"/>
              <a:gd name="T18" fmla="*/ 177 w 185"/>
              <a:gd name="T19" fmla="*/ 168 h 185"/>
              <a:gd name="T20" fmla="*/ 168 w 185"/>
              <a:gd name="T21" fmla="*/ 177 h 185"/>
              <a:gd name="T22" fmla="*/ 16 w 185"/>
              <a:gd name="T23" fmla="*/ 177 h 185"/>
              <a:gd name="T24" fmla="*/ 8 w 185"/>
              <a:gd name="T25" fmla="*/ 168 h 185"/>
              <a:gd name="T26" fmla="*/ 8 w 185"/>
              <a:gd name="T27" fmla="*/ 17 h 185"/>
              <a:gd name="T28" fmla="*/ 16 w 185"/>
              <a:gd name="T29" fmla="*/ 8 h 185"/>
              <a:gd name="T30" fmla="*/ 168 w 185"/>
              <a:gd name="T31" fmla="*/ 8 h 185"/>
              <a:gd name="T32" fmla="*/ 177 w 185"/>
              <a:gd name="T33" fmla="*/ 17 h 185"/>
              <a:gd name="T34" fmla="*/ 177 w 185"/>
              <a:gd name="T35" fmla="*/ 168 h 185"/>
              <a:gd name="T36" fmla="*/ 118 w 185"/>
              <a:gd name="T37" fmla="*/ 50 h 185"/>
              <a:gd name="T38" fmla="*/ 67 w 185"/>
              <a:gd name="T39" fmla="*/ 50 h 185"/>
              <a:gd name="T40" fmla="*/ 50 w 185"/>
              <a:gd name="T41" fmla="*/ 67 h 185"/>
              <a:gd name="T42" fmla="*/ 50 w 185"/>
              <a:gd name="T43" fmla="*/ 118 h 185"/>
              <a:gd name="T44" fmla="*/ 67 w 185"/>
              <a:gd name="T45" fmla="*/ 135 h 185"/>
              <a:gd name="T46" fmla="*/ 118 w 185"/>
              <a:gd name="T47" fmla="*/ 135 h 185"/>
              <a:gd name="T48" fmla="*/ 135 w 185"/>
              <a:gd name="T49" fmla="*/ 118 h 185"/>
              <a:gd name="T50" fmla="*/ 135 w 185"/>
              <a:gd name="T51" fmla="*/ 67 h 185"/>
              <a:gd name="T52" fmla="*/ 118 w 185"/>
              <a:gd name="T53" fmla="*/ 50 h 185"/>
              <a:gd name="T54" fmla="*/ 109 w 185"/>
              <a:gd name="T55" fmla="*/ 63 h 185"/>
              <a:gd name="T56" fmla="*/ 122 w 185"/>
              <a:gd name="T57" fmla="*/ 63 h 185"/>
              <a:gd name="T58" fmla="*/ 122 w 185"/>
              <a:gd name="T59" fmla="*/ 76 h 185"/>
              <a:gd name="T60" fmla="*/ 109 w 185"/>
              <a:gd name="T61" fmla="*/ 76 h 185"/>
              <a:gd name="T62" fmla="*/ 109 w 185"/>
              <a:gd name="T63" fmla="*/ 63 h 185"/>
              <a:gd name="T64" fmla="*/ 92 w 185"/>
              <a:gd name="T65" fmla="*/ 76 h 185"/>
              <a:gd name="T66" fmla="*/ 109 w 185"/>
              <a:gd name="T67" fmla="*/ 92 h 185"/>
              <a:gd name="T68" fmla="*/ 92 w 185"/>
              <a:gd name="T69" fmla="*/ 109 h 185"/>
              <a:gd name="T70" fmla="*/ 76 w 185"/>
              <a:gd name="T71" fmla="*/ 92 h 185"/>
              <a:gd name="T72" fmla="*/ 92 w 185"/>
              <a:gd name="T73" fmla="*/ 76 h 185"/>
              <a:gd name="T74" fmla="*/ 126 w 185"/>
              <a:gd name="T75" fmla="*/ 118 h 185"/>
              <a:gd name="T76" fmla="*/ 118 w 185"/>
              <a:gd name="T77" fmla="*/ 126 h 185"/>
              <a:gd name="T78" fmla="*/ 67 w 185"/>
              <a:gd name="T79" fmla="*/ 126 h 185"/>
              <a:gd name="T80" fmla="*/ 59 w 185"/>
              <a:gd name="T81" fmla="*/ 118 h 185"/>
              <a:gd name="T82" fmla="*/ 59 w 185"/>
              <a:gd name="T83" fmla="*/ 88 h 185"/>
              <a:gd name="T84" fmla="*/ 67 w 185"/>
              <a:gd name="T85" fmla="*/ 88 h 185"/>
              <a:gd name="T86" fmla="*/ 67 w 185"/>
              <a:gd name="T87" fmla="*/ 92 h 185"/>
              <a:gd name="T88" fmla="*/ 92 w 185"/>
              <a:gd name="T89" fmla="*/ 118 h 185"/>
              <a:gd name="T90" fmla="*/ 118 w 185"/>
              <a:gd name="T91" fmla="*/ 92 h 185"/>
              <a:gd name="T92" fmla="*/ 117 w 185"/>
              <a:gd name="T93" fmla="*/ 88 h 185"/>
              <a:gd name="T94" fmla="*/ 126 w 185"/>
              <a:gd name="T95" fmla="*/ 88 h 185"/>
              <a:gd name="T96" fmla="*/ 126 w 185"/>
              <a:gd name="T97" fmla="*/ 118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5" h="185">
                <a:moveTo>
                  <a:pt x="168" y="0"/>
                </a:moveTo>
                <a:cubicBezTo>
                  <a:pt x="16" y="0"/>
                  <a:pt x="16" y="0"/>
                  <a:pt x="16" y="0"/>
                </a:cubicBezTo>
                <a:cubicBezTo>
                  <a:pt x="7" y="0"/>
                  <a:pt x="0" y="7"/>
                  <a:pt x="0" y="17"/>
                </a:cubicBezTo>
                <a:cubicBezTo>
                  <a:pt x="0" y="168"/>
                  <a:pt x="0" y="168"/>
                  <a:pt x="0" y="168"/>
                </a:cubicBezTo>
                <a:cubicBezTo>
                  <a:pt x="0" y="178"/>
                  <a:pt x="7" y="185"/>
                  <a:pt x="16" y="185"/>
                </a:cubicBezTo>
                <a:cubicBezTo>
                  <a:pt x="168" y="185"/>
                  <a:pt x="168" y="185"/>
                  <a:pt x="168" y="185"/>
                </a:cubicBezTo>
                <a:cubicBezTo>
                  <a:pt x="178" y="185"/>
                  <a:pt x="185" y="178"/>
                  <a:pt x="185" y="168"/>
                </a:cubicBezTo>
                <a:cubicBezTo>
                  <a:pt x="185" y="17"/>
                  <a:pt x="185" y="17"/>
                  <a:pt x="185" y="17"/>
                </a:cubicBezTo>
                <a:cubicBezTo>
                  <a:pt x="185" y="7"/>
                  <a:pt x="178" y="0"/>
                  <a:pt x="168" y="0"/>
                </a:cubicBezTo>
                <a:close/>
                <a:moveTo>
                  <a:pt x="177" y="168"/>
                </a:moveTo>
                <a:cubicBezTo>
                  <a:pt x="177" y="173"/>
                  <a:pt x="173" y="177"/>
                  <a:pt x="168" y="177"/>
                </a:cubicBezTo>
                <a:cubicBezTo>
                  <a:pt x="16" y="177"/>
                  <a:pt x="16" y="177"/>
                  <a:pt x="16" y="177"/>
                </a:cubicBezTo>
                <a:cubicBezTo>
                  <a:pt x="12" y="177"/>
                  <a:pt x="8" y="173"/>
                  <a:pt x="8" y="168"/>
                </a:cubicBezTo>
                <a:cubicBezTo>
                  <a:pt x="8" y="17"/>
                  <a:pt x="8" y="17"/>
                  <a:pt x="8" y="17"/>
                </a:cubicBezTo>
                <a:cubicBezTo>
                  <a:pt x="8" y="12"/>
                  <a:pt x="12" y="8"/>
                  <a:pt x="16" y="8"/>
                </a:cubicBezTo>
                <a:cubicBezTo>
                  <a:pt x="168" y="8"/>
                  <a:pt x="168" y="8"/>
                  <a:pt x="168" y="8"/>
                </a:cubicBezTo>
                <a:cubicBezTo>
                  <a:pt x="173" y="8"/>
                  <a:pt x="177" y="12"/>
                  <a:pt x="177" y="17"/>
                </a:cubicBezTo>
                <a:lnTo>
                  <a:pt x="177" y="168"/>
                </a:lnTo>
                <a:close/>
                <a:moveTo>
                  <a:pt x="118" y="50"/>
                </a:moveTo>
                <a:cubicBezTo>
                  <a:pt x="67" y="50"/>
                  <a:pt x="67" y="50"/>
                  <a:pt x="67" y="50"/>
                </a:cubicBezTo>
                <a:cubicBezTo>
                  <a:pt x="58" y="50"/>
                  <a:pt x="50" y="58"/>
                  <a:pt x="50" y="67"/>
                </a:cubicBezTo>
                <a:cubicBezTo>
                  <a:pt x="50" y="118"/>
                  <a:pt x="50" y="118"/>
                  <a:pt x="50" y="118"/>
                </a:cubicBezTo>
                <a:cubicBezTo>
                  <a:pt x="50" y="127"/>
                  <a:pt x="58" y="135"/>
                  <a:pt x="67" y="135"/>
                </a:cubicBezTo>
                <a:cubicBezTo>
                  <a:pt x="118" y="135"/>
                  <a:pt x="118" y="135"/>
                  <a:pt x="118" y="135"/>
                </a:cubicBezTo>
                <a:cubicBezTo>
                  <a:pt x="127" y="135"/>
                  <a:pt x="135" y="127"/>
                  <a:pt x="135" y="118"/>
                </a:cubicBezTo>
                <a:cubicBezTo>
                  <a:pt x="135" y="67"/>
                  <a:pt x="135" y="67"/>
                  <a:pt x="135" y="67"/>
                </a:cubicBezTo>
                <a:cubicBezTo>
                  <a:pt x="135" y="58"/>
                  <a:pt x="127" y="50"/>
                  <a:pt x="118" y="50"/>
                </a:cubicBezTo>
                <a:close/>
                <a:moveTo>
                  <a:pt x="109" y="63"/>
                </a:moveTo>
                <a:cubicBezTo>
                  <a:pt x="122" y="63"/>
                  <a:pt x="122" y="63"/>
                  <a:pt x="122" y="63"/>
                </a:cubicBezTo>
                <a:cubicBezTo>
                  <a:pt x="122" y="76"/>
                  <a:pt x="122" y="76"/>
                  <a:pt x="122" y="76"/>
                </a:cubicBezTo>
                <a:cubicBezTo>
                  <a:pt x="109" y="76"/>
                  <a:pt x="109" y="76"/>
                  <a:pt x="109" y="76"/>
                </a:cubicBezTo>
                <a:lnTo>
                  <a:pt x="109" y="63"/>
                </a:lnTo>
                <a:close/>
                <a:moveTo>
                  <a:pt x="92" y="76"/>
                </a:moveTo>
                <a:cubicBezTo>
                  <a:pt x="102" y="76"/>
                  <a:pt x="109" y="83"/>
                  <a:pt x="109" y="92"/>
                </a:cubicBezTo>
                <a:cubicBezTo>
                  <a:pt x="109" y="102"/>
                  <a:pt x="102" y="109"/>
                  <a:pt x="92" y="109"/>
                </a:cubicBezTo>
                <a:cubicBezTo>
                  <a:pt x="83" y="109"/>
                  <a:pt x="76" y="102"/>
                  <a:pt x="76" y="92"/>
                </a:cubicBezTo>
                <a:cubicBezTo>
                  <a:pt x="76" y="83"/>
                  <a:pt x="83" y="76"/>
                  <a:pt x="92" y="76"/>
                </a:cubicBezTo>
                <a:close/>
                <a:moveTo>
                  <a:pt x="126" y="118"/>
                </a:moveTo>
                <a:cubicBezTo>
                  <a:pt x="126" y="122"/>
                  <a:pt x="122" y="126"/>
                  <a:pt x="118" y="126"/>
                </a:cubicBezTo>
                <a:cubicBezTo>
                  <a:pt x="67" y="126"/>
                  <a:pt x="67" y="126"/>
                  <a:pt x="67" y="126"/>
                </a:cubicBezTo>
                <a:cubicBezTo>
                  <a:pt x="62" y="126"/>
                  <a:pt x="59" y="122"/>
                  <a:pt x="59" y="118"/>
                </a:cubicBezTo>
                <a:cubicBezTo>
                  <a:pt x="59" y="88"/>
                  <a:pt x="59" y="88"/>
                  <a:pt x="59" y="88"/>
                </a:cubicBezTo>
                <a:cubicBezTo>
                  <a:pt x="67" y="88"/>
                  <a:pt x="67" y="88"/>
                  <a:pt x="67" y="88"/>
                </a:cubicBezTo>
                <a:cubicBezTo>
                  <a:pt x="67" y="90"/>
                  <a:pt x="67" y="91"/>
                  <a:pt x="67" y="92"/>
                </a:cubicBezTo>
                <a:cubicBezTo>
                  <a:pt x="67" y="106"/>
                  <a:pt x="78" y="118"/>
                  <a:pt x="92" y="118"/>
                </a:cubicBezTo>
                <a:cubicBezTo>
                  <a:pt x="106" y="118"/>
                  <a:pt x="118" y="106"/>
                  <a:pt x="118" y="92"/>
                </a:cubicBezTo>
                <a:cubicBezTo>
                  <a:pt x="118" y="91"/>
                  <a:pt x="117" y="90"/>
                  <a:pt x="117" y="88"/>
                </a:cubicBezTo>
                <a:cubicBezTo>
                  <a:pt x="126" y="88"/>
                  <a:pt x="126" y="88"/>
                  <a:pt x="126" y="88"/>
                </a:cubicBezTo>
                <a:lnTo>
                  <a:pt x="126" y="118"/>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10" name="Freeform 324">
            <a:extLst>
              <a:ext uri="{FF2B5EF4-FFF2-40B4-BE49-F238E27FC236}">
                <a16:creationId xmlns:a16="http://schemas.microsoft.com/office/drawing/2014/main" id="{5EB87ADC-7635-4244-AA54-757F360DC7C0}"/>
              </a:ext>
            </a:extLst>
          </p:cNvPr>
          <p:cNvSpPr>
            <a:spLocks noEditPoints="1"/>
          </p:cNvSpPr>
          <p:nvPr/>
        </p:nvSpPr>
        <p:spPr bwMode="auto">
          <a:xfrm>
            <a:off x="7238270" y="4383411"/>
            <a:ext cx="412377" cy="414824"/>
          </a:xfrm>
          <a:custGeom>
            <a:avLst/>
            <a:gdLst>
              <a:gd name="T0" fmla="*/ 136 w 185"/>
              <a:gd name="T1" fmla="*/ 61 h 186"/>
              <a:gd name="T2" fmla="*/ 125 w 185"/>
              <a:gd name="T3" fmla="*/ 65 h 186"/>
              <a:gd name="T4" fmla="*/ 113 w 185"/>
              <a:gd name="T5" fmla="*/ 59 h 186"/>
              <a:gd name="T6" fmla="*/ 96 w 185"/>
              <a:gd name="T7" fmla="*/ 76 h 186"/>
              <a:gd name="T8" fmla="*/ 96 w 185"/>
              <a:gd name="T9" fmla="*/ 80 h 186"/>
              <a:gd name="T10" fmla="*/ 60 w 185"/>
              <a:gd name="T11" fmla="*/ 62 h 186"/>
              <a:gd name="T12" fmla="*/ 58 w 185"/>
              <a:gd name="T13" fmla="*/ 71 h 186"/>
              <a:gd name="T14" fmla="*/ 66 w 185"/>
              <a:gd name="T15" fmla="*/ 85 h 186"/>
              <a:gd name="T16" fmla="*/ 58 w 185"/>
              <a:gd name="T17" fmla="*/ 83 h 186"/>
              <a:gd name="T18" fmla="*/ 58 w 185"/>
              <a:gd name="T19" fmla="*/ 83 h 186"/>
              <a:gd name="T20" fmla="*/ 72 w 185"/>
              <a:gd name="T21" fmla="*/ 100 h 186"/>
              <a:gd name="T22" fmla="*/ 67 w 185"/>
              <a:gd name="T23" fmla="*/ 101 h 186"/>
              <a:gd name="T24" fmla="*/ 64 w 185"/>
              <a:gd name="T25" fmla="*/ 100 h 186"/>
              <a:gd name="T26" fmla="*/ 80 w 185"/>
              <a:gd name="T27" fmla="*/ 112 h 186"/>
              <a:gd name="T28" fmla="*/ 59 w 185"/>
              <a:gd name="T29" fmla="*/ 119 h 186"/>
              <a:gd name="T30" fmla="*/ 54 w 185"/>
              <a:gd name="T31" fmla="*/ 119 h 186"/>
              <a:gd name="T32" fmla="*/ 81 w 185"/>
              <a:gd name="T33" fmla="*/ 127 h 186"/>
              <a:gd name="T34" fmla="*/ 130 w 185"/>
              <a:gd name="T35" fmla="*/ 78 h 186"/>
              <a:gd name="T36" fmla="*/ 130 w 185"/>
              <a:gd name="T37" fmla="*/ 76 h 186"/>
              <a:gd name="T38" fmla="*/ 139 w 185"/>
              <a:gd name="T39" fmla="*/ 67 h 186"/>
              <a:gd name="T40" fmla="*/ 129 w 185"/>
              <a:gd name="T41" fmla="*/ 70 h 186"/>
              <a:gd name="T42" fmla="*/ 136 w 185"/>
              <a:gd name="T43" fmla="*/ 61 h 186"/>
              <a:gd name="T44" fmla="*/ 168 w 185"/>
              <a:gd name="T45" fmla="*/ 0 h 186"/>
              <a:gd name="T46" fmla="*/ 16 w 185"/>
              <a:gd name="T47" fmla="*/ 0 h 186"/>
              <a:gd name="T48" fmla="*/ 0 w 185"/>
              <a:gd name="T49" fmla="*/ 17 h 186"/>
              <a:gd name="T50" fmla="*/ 0 w 185"/>
              <a:gd name="T51" fmla="*/ 169 h 186"/>
              <a:gd name="T52" fmla="*/ 16 w 185"/>
              <a:gd name="T53" fmla="*/ 186 h 186"/>
              <a:gd name="T54" fmla="*/ 168 w 185"/>
              <a:gd name="T55" fmla="*/ 186 h 186"/>
              <a:gd name="T56" fmla="*/ 185 w 185"/>
              <a:gd name="T57" fmla="*/ 169 h 186"/>
              <a:gd name="T58" fmla="*/ 185 w 185"/>
              <a:gd name="T59" fmla="*/ 17 h 186"/>
              <a:gd name="T60" fmla="*/ 168 w 185"/>
              <a:gd name="T61" fmla="*/ 0 h 186"/>
              <a:gd name="T62" fmla="*/ 177 w 185"/>
              <a:gd name="T63" fmla="*/ 169 h 186"/>
              <a:gd name="T64" fmla="*/ 168 w 185"/>
              <a:gd name="T65" fmla="*/ 177 h 186"/>
              <a:gd name="T66" fmla="*/ 16 w 185"/>
              <a:gd name="T67" fmla="*/ 177 h 186"/>
              <a:gd name="T68" fmla="*/ 8 w 185"/>
              <a:gd name="T69" fmla="*/ 169 h 186"/>
              <a:gd name="T70" fmla="*/ 8 w 185"/>
              <a:gd name="T71" fmla="*/ 17 h 186"/>
              <a:gd name="T72" fmla="*/ 16 w 185"/>
              <a:gd name="T73" fmla="*/ 9 h 186"/>
              <a:gd name="T74" fmla="*/ 168 w 185"/>
              <a:gd name="T75" fmla="*/ 9 h 186"/>
              <a:gd name="T76" fmla="*/ 177 w 185"/>
              <a:gd name="T77" fmla="*/ 17 h 186"/>
              <a:gd name="T78" fmla="*/ 177 w 185"/>
              <a:gd name="T79" fmla="*/ 169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5" h="186">
                <a:moveTo>
                  <a:pt x="136" y="61"/>
                </a:moveTo>
                <a:cubicBezTo>
                  <a:pt x="133" y="63"/>
                  <a:pt x="129" y="64"/>
                  <a:pt x="125" y="65"/>
                </a:cubicBezTo>
                <a:cubicBezTo>
                  <a:pt x="122" y="61"/>
                  <a:pt x="118" y="59"/>
                  <a:pt x="113" y="59"/>
                </a:cubicBezTo>
                <a:cubicBezTo>
                  <a:pt x="103" y="59"/>
                  <a:pt x="96" y="67"/>
                  <a:pt x="96" y="76"/>
                </a:cubicBezTo>
                <a:cubicBezTo>
                  <a:pt x="96" y="78"/>
                  <a:pt x="96" y="79"/>
                  <a:pt x="96" y="80"/>
                </a:cubicBezTo>
                <a:cubicBezTo>
                  <a:pt x="82" y="80"/>
                  <a:pt x="69" y="73"/>
                  <a:pt x="60" y="62"/>
                </a:cubicBezTo>
                <a:cubicBezTo>
                  <a:pt x="59" y="65"/>
                  <a:pt x="58" y="68"/>
                  <a:pt x="58" y="71"/>
                </a:cubicBezTo>
                <a:cubicBezTo>
                  <a:pt x="58" y="77"/>
                  <a:pt x="61" y="82"/>
                  <a:pt x="66" y="85"/>
                </a:cubicBezTo>
                <a:cubicBezTo>
                  <a:pt x="63" y="85"/>
                  <a:pt x="60" y="84"/>
                  <a:pt x="58" y="83"/>
                </a:cubicBezTo>
                <a:cubicBezTo>
                  <a:pt x="58" y="83"/>
                  <a:pt x="58" y="83"/>
                  <a:pt x="58" y="83"/>
                </a:cubicBezTo>
                <a:cubicBezTo>
                  <a:pt x="58" y="92"/>
                  <a:pt x="64" y="98"/>
                  <a:pt x="72" y="100"/>
                </a:cubicBezTo>
                <a:cubicBezTo>
                  <a:pt x="70" y="100"/>
                  <a:pt x="69" y="101"/>
                  <a:pt x="67" y="101"/>
                </a:cubicBezTo>
                <a:cubicBezTo>
                  <a:pt x="66" y="101"/>
                  <a:pt x="65" y="101"/>
                  <a:pt x="64" y="100"/>
                </a:cubicBezTo>
                <a:cubicBezTo>
                  <a:pt x="66" y="107"/>
                  <a:pt x="72" y="112"/>
                  <a:pt x="80" y="112"/>
                </a:cubicBezTo>
                <a:cubicBezTo>
                  <a:pt x="74" y="117"/>
                  <a:pt x="67" y="119"/>
                  <a:pt x="59" y="119"/>
                </a:cubicBezTo>
                <a:cubicBezTo>
                  <a:pt x="57" y="119"/>
                  <a:pt x="56" y="119"/>
                  <a:pt x="54" y="119"/>
                </a:cubicBezTo>
                <a:cubicBezTo>
                  <a:pt x="62" y="124"/>
                  <a:pt x="71" y="127"/>
                  <a:pt x="81" y="127"/>
                </a:cubicBezTo>
                <a:cubicBezTo>
                  <a:pt x="113" y="127"/>
                  <a:pt x="130" y="101"/>
                  <a:pt x="130" y="78"/>
                </a:cubicBezTo>
                <a:cubicBezTo>
                  <a:pt x="130" y="78"/>
                  <a:pt x="130" y="77"/>
                  <a:pt x="130" y="76"/>
                </a:cubicBezTo>
                <a:cubicBezTo>
                  <a:pt x="134" y="74"/>
                  <a:pt x="136" y="71"/>
                  <a:pt x="139" y="67"/>
                </a:cubicBezTo>
                <a:cubicBezTo>
                  <a:pt x="136" y="69"/>
                  <a:pt x="132" y="70"/>
                  <a:pt x="129" y="70"/>
                </a:cubicBezTo>
                <a:cubicBezTo>
                  <a:pt x="132" y="68"/>
                  <a:pt x="135" y="65"/>
                  <a:pt x="136" y="61"/>
                </a:cubicBezTo>
                <a:close/>
                <a:moveTo>
                  <a:pt x="168" y="0"/>
                </a:moveTo>
                <a:cubicBezTo>
                  <a:pt x="16" y="0"/>
                  <a:pt x="16" y="0"/>
                  <a:pt x="16" y="0"/>
                </a:cubicBezTo>
                <a:cubicBezTo>
                  <a:pt x="7" y="0"/>
                  <a:pt x="0" y="8"/>
                  <a:pt x="0" y="17"/>
                </a:cubicBezTo>
                <a:cubicBezTo>
                  <a:pt x="0" y="169"/>
                  <a:pt x="0" y="169"/>
                  <a:pt x="0" y="169"/>
                </a:cubicBezTo>
                <a:cubicBezTo>
                  <a:pt x="0" y="178"/>
                  <a:pt x="7" y="186"/>
                  <a:pt x="16" y="186"/>
                </a:cubicBezTo>
                <a:cubicBezTo>
                  <a:pt x="168" y="186"/>
                  <a:pt x="168" y="186"/>
                  <a:pt x="168" y="186"/>
                </a:cubicBezTo>
                <a:cubicBezTo>
                  <a:pt x="178" y="186"/>
                  <a:pt x="185" y="178"/>
                  <a:pt x="185" y="169"/>
                </a:cubicBezTo>
                <a:cubicBezTo>
                  <a:pt x="185" y="17"/>
                  <a:pt x="185" y="17"/>
                  <a:pt x="185" y="17"/>
                </a:cubicBezTo>
                <a:cubicBezTo>
                  <a:pt x="185" y="8"/>
                  <a:pt x="178" y="0"/>
                  <a:pt x="168" y="0"/>
                </a:cubicBezTo>
                <a:close/>
                <a:moveTo>
                  <a:pt x="177" y="169"/>
                </a:moveTo>
                <a:cubicBezTo>
                  <a:pt x="177" y="174"/>
                  <a:pt x="173" y="177"/>
                  <a:pt x="168" y="177"/>
                </a:cubicBezTo>
                <a:cubicBezTo>
                  <a:pt x="16" y="177"/>
                  <a:pt x="16" y="177"/>
                  <a:pt x="16" y="177"/>
                </a:cubicBezTo>
                <a:cubicBezTo>
                  <a:pt x="12" y="177"/>
                  <a:pt x="8" y="174"/>
                  <a:pt x="8" y="169"/>
                </a:cubicBezTo>
                <a:cubicBezTo>
                  <a:pt x="8" y="17"/>
                  <a:pt x="8" y="17"/>
                  <a:pt x="8" y="17"/>
                </a:cubicBezTo>
                <a:cubicBezTo>
                  <a:pt x="8" y="13"/>
                  <a:pt x="12" y="9"/>
                  <a:pt x="16" y="9"/>
                </a:cubicBezTo>
                <a:cubicBezTo>
                  <a:pt x="168" y="9"/>
                  <a:pt x="168" y="9"/>
                  <a:pt x="168" y="9"/>
                </a:cubicBezTo>
                <a:cubicBezTo>
                  <a:pt x="173" y="9"/>
                  <a:pt x="177" y="13"/>
                  <a:pt x="177" y="17"/>
                </a:cubicBezTo>
                <a:lnTo>
                  <a:pt x="177" y="169"/>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11" name="TextBox 10">
            <a:extLst>
              <a:ext uri="{FF2B5EF4-FFF2-40B4-BE49-F238E27FC236}">
                <a16:creationId xmlns:a16="http://schemas.microsoft.com/office/drawing/2014/main" id="{B1C0AD8D-DB1C-4DFD-98FF-57BDE1200CA7}"/>
              </a:ext>
            </a:extLst>
          </p:cNvPr>
          <p:cNvSpPr txBox="1"/>
          <p:nvPr/>
        </p:nvSpPr>
        <p:spPr>
          <a:xfrm>
            <a:off x="7653236" y="3706150"/>
            <a:ext cx="3774141" cy="400110"/>
          </a:xfrm>
          <a:prstGeom prst="rect">
            <a:avLst/>
          </a:prstGeom>
          <a:noFill/>
        </p:spPr>
        <p:txBody>
          <a:bodyPr wrap="square" rtlCol="0">
            <a:spAutoFit/>
          </a:bodyPr>
          <a:lstStyle/>
          <a:p>
            <a:r>
              <a:rPr lang="en-US" sz="2000" dirty="0">
                <a:solidFill>
                  <a:schemeClr val="bg2">
                    <a:lumMod val="50000"/>
                  </a:schemeClr>
                </a:solidFill>
                <a:latin typeface="Roboto" panose="02000000000000000000" pitchFamily="2" charset="0"/>
                <a:ea typeface="Roboto" panose="02000000000000000000" pitchFamily="2" charset="0"/>
              </a:rPr>
              <a:t>@tech4lawyers</a:t>
            </a:r>
          </a:p>
        </p:txBody>
      </p:sp>
      <p:sp>
        <p:nvSpPr>
          <p:cNvPr id="12" name="TextBox 11">
            <a:extLst>
              <a:ext uri="{FF2B5EF4-FFF2-40B4-BE49-F238E27FC236}">
                <a16:creationId xmlns:a16="http://schemas.microsoft.com/office/drawing/2014/main" id="{69CDE80A-12C1-4D72-86D4-DE28A8D66A4E}"/>
              </a:ext>
            </a:extLst>
          </p:cNvPr>
          <p:cNvSpPr txBox="1"/>
          <p:nvPr/>
        </p:nvSpPr>
        <p:spPr>
          <a:xfrm>
            <a:off x="7650647" y="4328466"/>
            <a:ext cx="3774141" cy="400110"/>
          </a:xfrm>
          <a:prstGeom prst="rect">
            <a:avLst/>
          </a:prstGeom>
          <a:noFill/>
        </p:spPr>
        <p:txBody>
          <a:bodyPr wrap="square" rtlCol="0">
            <a:spAutoFit/>
          </a:bodyPr>
          <a:lstStyle/>
          <a:p>
            <a:r>
              <a:rPr lang="en-US" sz="2000" dirty="0">
                <a:solidFill>
                  <a:schemeClr val="bg2">
                    <a:lumMod val="50000"/>
                  </a:schemeClr>
                </a:solidFill>
                <a:latin typeface="Roboto" panose="02000000000000000000" pitchFamily="2" charset="0"/>
                <a:ea typeface="Roboto" panose="02000000000000000000" pitchFamily="2" charset="0"/>
              </a:rPr>
              <a:t>@</a:t>
            </a:r>
            <a:r>
              <a:rPr lang="en-US" sz="2000" dirty="0" err="1">
                <a:solidFill>
                  <a:schemeClr val="bg2">
                    <a:lumMod val="50000"/>
                  </a:schemeClr>
                </a:solidFill>
                <a:latin typeface="Roboto" panose="02000000000000000000" pitchFamily="2" charset="0"/>
                <a:ea typeface="Roboto" panose="02000000000000000000" pitchFamily="2" charset="0"/>
              </a:rPr>
              <a:t>zack_glaser</a:t>
            </a:r>
            <a:endParaRPr lang="en-US" sz="2000" dirty="0">
              <a:solidFill>
                <a:schemeClr val="bg2">
                  <a:lumMod val="50000"/>
                </a:schemeClr>
              </a:solidFill>
              <a:latin typeface="Roboto" panose="02000000000000000000" pitchFamily="2" charset="0"/>
              <a:ea typeface="Roboto" panose="02000000000000000000" pitchFamily="2" charset="0"/>
            </a:endParaRPr>
          </a:p>
        </p:txBody>
      </p:sp>
      <p:sp>
        <p:nvSpPr>
          <p:cNvPr id="17" name="TextBox 16">
            <a:extLst>
              <a:ext uri="{FF2B5EF4-FFF2-40B4-BE49-F238E27FC236}">
                <a16:creationId xmlns:a16="http://schemas.microsoft.com/office/drawing/2014/main" id="{D49B9E46-9D13-4AE0-BBEC-7DF9CC42347E}"/>
              </a:ext>
            </a:extLst>
          </p:cNvPr>
          <p:cNvSpPr txBox="1"/>
          <p:nvPr/>
        </p:nvSpPr>
        <p:spPr>
          <a:xfrm>
            <a:off x="7650647" y="4930141"/>
            <a:ext cx="3774141" cy="400110"/>
          </a:xfrm>
          <a:prstGeom prst="rect">
            <a:avLst/>
          </a:prstGeom>
          <a:noFill/>
        </p:spPr>
        <p:txBody>
          <a:bodyPr wrap="square" rtlCol="0">
            <a:spAutoFit/>
          </a:bodyPr>
          <a:lstStyle/>
          <a:p>
            <a:r>
              <a:rPr lang="en-US" sz="2000" dirty="0">
                <a:solidFill>
                  <a:schemeClr val="bg2">
                    <a:lumMod val="50000"/>
                  </a:schemeClr>
                </a:solidFill>
                <a:latin typeface="Roboto" panose="02000000000000000000" pitchFamily="2" charset="0"/>
                <a:ea typeface="Roboto" panose="02000000000000000000" pitchFamily="2" charset="0"/>
              </a:rPr>
              <a:t>(615) 810-0182</a:t>
            </a:r>
          </a:p>
        </p:txBody>
      </p:sp>
      <p:sp>
        <p:nvSpPr>
          <p:cNvPr id="19" name="Freeform 165">
            <a:extLst>
              <a:ext uri="{FF2B5EF4-FFF2-40B4-BE49-F238E27FC236}">
                <a16:creationId xmlns:a16="http://schemas.microsoft.com/office/drawing/2014/main" id="{993B0EE6-612D-4D45-AE23-81E019468E94}"/>
              </a:ext>
            </a:extLst>
          </p:cNvPr>
          <p:cNvSpPr>
            <a:spLocks noEditPoints="1"/>
          </p:cNvSpPr>
          <p:nvPr/>
        </p:nvSpPr>
        <p:spPr bwMode="auto">
          <a:xfrm>
            <a:off x="7302124" y="4987862"/>
            <a:ext cx="284668" cy="284668"/>
          </a:xfrm>
          <a:custGeom>
            <a:avLst/>
            <a:gdLst>
              <a:gd name="T0" fmla="*/ 186 w 186"/>
              <a:gd name="T1" fmla="*/ 148 h 186"/>
              <a:gd name="T2" fmla="*/ 180 w 186"/>
              <a:gd name="T3" fmla="*/ 137 h 186"/>
              <a:gd name="T4" fmla="*/ 135 w 186"/>
              <a:gd name="T5" fmla="*/ 106 h 186"/>
              <a:gd name="T6" fmla="*/ 118 w 186"/>
              <a:gd name="T7" fmla="*/ 118 h 186"/>
              <a:gd name="T8" fmla="*/ 111 w 186"/>
              <a:gd name="T9" fmla="*/ 121 h 186"/>
              <a:gd name="T10" fmla="*/ 104 w 186"/>
              <a:gd name="T11" fmla="*/ 118 h 186"/>
              <a:gd name="T12" fmla="*/ 69 w 186"/>
              <a:gd name="T13" fmla="*/ 82 h 186"/>
              <a:gd name="T14" fmla="*/ 68 w 186"/>
              <a:gd name="T15" fmla="*/ 68 h 186"/>
              <a:gd name="T16" fmla="*/ 78 w 186"/>
              <a:gd name="T17" fmla="*/ 58 h 186"/>
              <a:gd name="T18" fmla="*/ 77 w 186"/>
              <a:gd name="T19" fmla="*/ 42 h 186"/>
              <a:gd name="T20" fmla="*/ 47 w 186"/>
              <a:gd name="T21" fmla="*/ 4 h 186"/>
              <a:gd name="T22" fmla="*/ 0 w 186"/>
              <a:gd name="T23" fmla="*/ 44 h 186"/>
              <a:gd name="T24" fmla="*/ 4 w 186"/>
              <a:gd name="T25" fmla="*/ 64 h 186"/>
              <a:gd name="T26" fmla="*/ 123 w 186"/>
              <a:gd name="T27" fmla="*/ 182 h 186"/>
              <a:gd name="T28" fmla="*/ 186 w 186"/>
              <a:gd name="T29" fmla="*/ 148 h 186"/>
              <a:gd name="T30" fmla="*/ 142 w 186"/>
              <a:gd name="T31" fmla="*/ 177 h 186"/>
              <a:gd name="T32" fmla="*/ 125 w 186"/>
              <a:gd name="T33" fmla="*/ 173 h 186"/>
              <a:gd name="T34" fmla="*/ 12 w 186"/>
              <a:gd name="T35" fmla="*/ 60 h 186"/>
              <a:gd name="T36" fmla="*/ 38 w 186"/>
              <a:gd name="T37" fmla="*/ 9 h 186"/>
              <a:gd name="T38" fmla="*/ 42 w 186"/>
              <a:gd name="T39" fmla="*/ 11 h 186"/>
              <a:gd name="T40" fmla="*/ 70 w 186"/>
              <a:gd name="T41" fmla="*/ 47 h 186"/>
              <a:gd name="T42" fmla="*/ 72 w 186"/>
              <a:gd name="T43" fmla="*/ 51 h 186"/>
              <a:gd name="T44" fmla="*/ 62 w 186"/>
              <a:gd name="T45" fmla="*/ 62 h 186"/>
              <a:gd name="T46" fmla="*/ 56 w 186"/>
              <a:gd name="T47" fmla="*/ 75 h 186"/>
              <a:gd name="T48" fmla="*/ 61 w 186"/>
              <a:gd name="T49" fmla="*/ 87 h 186"/>
              <a:gd name="T50" fmla="*/ 100 w 186"/>
              <a:gd name="T51" fmla="*/ 125 h 186"/>
              <a:gd name="T52" fmla="*/ 123 w 186"/>
              <a:gd name="T53" fmla="*/ 125 h 186"/>
              <a:gd name="T54" fmla="*/ 133 w 186"/>
              <a:gd name="T55" fmla="*/ 115 h 186"/>
              <a:gd name="T56" fmla="*/ 138 w 186"/>
              <a:gd name="T57" fmla="*/ 115 h 186"/>
              <a:gd name="T58" fmla="*/ 175 w 186"/>
              <a:gd name="T59" fmla="*/ 144 h 186"/>
              <a:gd name="T60" fmla="*/ 176 w 186"/>
              <a:gd name="T61" fmla="*/ 145 h 186"/>
              <a:gd name="T62" fmla="*/ 177 w 186"/>
              <a:gd name="T63" fmla="*/ 149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6" h="186">
                <a:moveTo>
                  <a:pt x="186" y="148"/>
                </a:moveTo>
                <a:cubicBezTo>
                  <a:pt x="186" y="148"/>
                  <a:pt x="186" y="148"/>
                  <a:pt x="186" y="148"/>
                </a:cubicBezTo>
                <a:cubicBezTo>
                  <a:pt x="186" y="144"/>
                  <a:pt x="184" y="141"/>
                  <a:pt x="182" y="139"/>
                </a:cubicBezTo>
                <a:cubicBezTo>
                  <a:pt x="181" y="138"/>
                  <a:pt x="181" y="138"/>
                  <a:pt x="180" y="137"/>
                </a:cubicBezTo>
                <a:cubicBezTo>
                  <a:pt x="144" y="109"/>
                  <a:pt x="144" y="109"/>
                  <a:pt x="144" y="109"/>
                </a:cubicBezTo>
                <a:cubicBezTo>
                  <a:pt x="142" y="107"/>
                  <a:pt x="139" y="106"/>
                  <a:pt x="135" y="106"/>
                </a:cubicBezTo>
                <a:cubicBezTo>
                  <a:pt x="132" y="106"/>
                  <a:pt x="130" y="107"/>
                  <a:pt x="128" y="108"/>
                </a:cubicBezTo>
                <a:cubicBezTo>
                  <a:pt x="118" y="118"/>
                  <a:pt x="118" y="118"/>
                  <a:pt x="118" y="118"/>
                </a:cubicBezTo>
                <a:cubicBezTo>
                  <a:pt x="118" y="118"/>
                  <a:pt x="118" y="118"/>
                  <a:pt x="118" y="118"/>
                </a:cubicBezTo>
                <a:cubicBezTo>
                  <a:pt x="116" y="120"/>
                  <a:pt x="114" y="121"/>
                  <a:pt x="111" y="121"/>
                </a:cubicBezTo>
                <a:cubicBezTo>
                  <a:pt x="108" y="121"/>
                  <a:pt x="106" y="120"/>
                  <a:pt x="104" y="117"/>
                </a:cubicBezTo>
                <a:cubicBezTo>
                  <a:pt x="104" y="118"/>
                  <a:pt x="104" y="118"/>
                  <a:pt x="104" y="118"/>
                </a:cubicBezTo>
                <a:cubicBezTo>
                  <a:pt x="90" y="108"/>
                  <a:pt x="78" y="96"/>
                  <a:pt x="68" y="82"/>
                </a:cubicBezTo>
                <a:cubicBezTo>
                  <a:pt x="68" y="82"/>
                  <a:pt x="68" y="82"/>
                  <a:pt x="69" y="82"/>
                </a:cubicBezTo>
                <a:cubicBezTo>
                  <a:pt x="66" y="80"/>
                  <a:pt x="65" y="78"/>
                  <a:pt x="65" y="75"/>
                </a:cubicBezTo>
                <a:cubicBezTo>
                  <a:pt x="65" y="72"/>
                  <a:pt x="66" y="70"/>
                  <a:pt x="68" y="68"/>
                </a:cubicBezTo>
                <a:cubicBezTo>
                  <a:pt x="68" y="68"/>
                  <a:pt x="68" y="68"/>
                  <a:pt x="68" y="68"/>
                </a:cubicBezTo>
                <a:cubicBezTo>
                  <a:pt x="78" y="58"/>
                  <a:pt x="78" y="58"/>
                  <a:pt x="78" y="58"/>
                </a:cubicBezTo>
                <a:cubicBezTo>
                  <a:pt x="79" y="56"/>
                  <a:pt x="80" y="54"/>
                  <a:pt x="80" y="51"/>
                </a:cubicBezTo>
                <a:cubicBezTo>
                  <a:pt x="80" y="47"/>
                  <a:pt x="79" y="44"/>
                  <a:pt x="77" y="42"/>
                </a:cubicBezTo>
                <a:cubicBezTo>
                  <a:pt x="49" y="6"/>
                  <a:pt x="49" y="6"/>
                  <a:pt x="49" y="6"/>
                </a:cubicBezTo>
                <a:cubicBezTo>
                  <a:pt x="48" y="5"/>
                  <a:pt x="48" y="5"/>
                  <a:pt x="47" y="4"/>
                </a:cubicBezTo>
                <a:cubicBezTo>
                  <a:pt x="45" y="2"/>
                  <a:pt x="42" y="0"/>
                  <a:pt x="38" y="0"/>
                </a:cubicBezTo>
                <a:cubicBezTo>
                  <a:pt x="21" y="0"/>
                  <a:pt x="0" y="20"/>
                  <a:pt x="0" y="44"/>
                </a:cubicBezTo>
                <a:cubicBezTo>
                  <a:pt x="0" y="51"/>
                  <a:pt x="2" y="58"/>
                  <a:pt x="5" y="63"/>
                </a:cubicBezTo>
                <a:cubicBezTo>
                  <a:pt x="4" y="64"/>
                  <a:pt x="4" y="64"/>
                  <a:pt x="4" y="64"/>
                </a:cubicBezTo>
                <a:cubicBezTo>
                  <a:pt x="30" y="114"/>
                  <a:pt x="72" y="156"/>
                  <a:pt x="123" y="182"/>
                </a:cubicBezTo>
                <a:cubicBezTo>
                  <a:pt x="123" y="182"/>
                  <a:pt x="123" y="182"/>
                  <a:pt x="123" y="182"/>
                </a:cubicBezTo>
                <a:cubicBezTo>
                  <a:pt x="128" y="184"/>
                  <a:pt x="135" y="186"/>
                  <a:pt x="142" y="186"/>
                </a:cubicBezTo>
                <a:cubicBezTo>
                  <a:pt x="166" y="186"/>
                  <a:pt x="186" y="165"/>
                  <a:pt x="186" y="148"/>
                </a:cubicBezTo>
                <a:cubicBezTo>
                  <a:pt x="186" y="148"/>
                  <a:pt x="186" y="148"/>
                  <a:pt x="186" y="148"/>
                </a:cubicBezTo>
                <a:close/>
                <a:moveTo>
                  <a:pt x="142" y="177"/>
                </a:moveTo>
                <a:cubicBezTo>
                  <a:pt x="136" y="177"/>
                  <a:pt x="131" y="176"/>
                  <a:pt x="126" y="174"/>
                </a:cubicBezTo>
                <a:cubicBezTo>
                  <a:pt x="126" y="174"/>
                  <a:pt x="125" y="174"/>
                  <a:pt x="125" y="173"/>
                </a:cubicBezTo>
                <a:cubicBezTo>
                  <a:pt x="77" y="149"/>
                  <a:pt x="37" y="109"/>
                  <a:pt x="13" y="61"/>
                </a:cubicBezTo>
                <a:cubicBezTo>
                  <a:pt x="13" y="61"/>
                  <a:pt x="12" y="60"/>
                  <a:pt x="12" y="60"/>
                </a:cubicBezTo>
                <a:cubicBezTo>
                  <a:pt x="10" y="55"/>
                  <a:pt x="9" y="50"/>
                  <a:pt x="9" y="44"/>
                </a:cubicBezTo>
                <a:cubicBezTo>
                  <a:pt x="9" y="24"/>
                  <a:pt x="27" y="9"/>
                  <a:pt x="38" y="9"/>
                </a:cubicBezTo>
                <a:cubicBezTo>
                  <a:pt x="40" y="9"/>
                  <a:pt x="41" y="9"/>
                  <a:pt x="41" y="10"/>
                </a:cubicBezTo>
                <a:cubicBezTo>
                  <a:pt x="41" y="10"/>
                  <a:pt x="41" y="10"/>
                  <a:pt x="42" y="11"/>
                </a:cubicBezTo>
                <a:cubicBezTo>
                  <a:pt x="42" y="11"/>
                  <a:pt x="42" y="11"/>
                  <a:pt x="42" y="11"/>
                </a:cubicBezTo>
                <a:cubicBezTo>
                  <a:pt x="70" y="47"/>
                  <a:pt x="70" y="47"/>
                  <a:pt x="70" y="47"/>
                </a:cubicBezTo>
                <a:cubicBezTo>
                  <a:pt x="70" y="47"/>
                  <a:pt x="70" y="48"/>
                  <a:pt x="71" y="48"/>
                </a:cubicBezTo>
                <a:cubicBezTo>
                  <a:pt x="71" y="48"/>
                  <a:pt x="72" y="49"/>
                  <a:pt x="72" y="51"/>
                </a:cubicBezTo>
                <a:cubicBezTo>
                  <a:pt x="72" y="52"/>
                  <a:pt x="72" y="52"/>
                  <a:pt x="71" y="53"/>
                </a:cubicBezTo>
                <a:cubicBezTo>
                  <a:pt x="62" y="62"/>
                  <a:pt x="62" y="62"/>
                  <a:pt x="62" y="62"/>
                </a:cubicBezTo>
                <a:cubicBezTo>
                  <a:pt x="62" y="62"/>
                  <a:pt x="62" y="62"/>
                  <a:pt x="62" y="62"/>
                </a:cubicBezTo>
                <a:cubicBezTo>
                  <a:pt x="58" y="66"/>
                  <a:pt x="56" y="70"/>
                  <a:pt x="56" y="75"/>
                </a:cubicBezTo>
                <a:cubicBezTo>
                  <a:pt x="56" y="79"/>
                  <a:pt x="58" y="83"/>
                  <a:pt x="61" y="86"/>
                </a:cubicBezTo>
                <a:cubicBezTo>
                  <a:pt x="61" y="86"/>
                  <a:pt x="61" y="87"/>
                  <a:pt x="61" y="87"/>
                </a:cubicBezTo>
                <a:cubicBezTo>
                  <a:pt x="72" y="101"/>
                  <a:pt x="85" y="114"/>
                  <a:pt x="99" y="125"/>
                </a:cubicBezTo>
                <a:cubicBezTo>
                  <a:pt x="99" y="125"/>
                  <a:pt x="100" y="125"/>
                  <a:pt x="100" y="125"/>
                </a:cubicBezTo>
                <a:cubicBezTo>
                  <a:pt x="103" y="128"/>
                  <a:pt x="107" y="129"/>
                  <a:pt x="111" y="129"/>
                </a:cubicBezTo>
                <a:cubicBezTo>
                  <a:pt x="116" y="129"/>
                  <a:pt x="120" y="128"/>
                  <a:pt x="123" y="125"/>
                </a:cubicBezTo>
                <a:cubicBezTo>
                  <a:pt x="123" y="124"/>
                  <a:pt x="123" y="124"/>
                  <a:pt x="124" y="124"/>
                </a:cubicBezTo>
                <a:cubicBezTo>
                  <a:pt x="133" y="115"/>
                  <a:pt x="133" y="115"/>
                  <a:pt x="133" y="115"/>
                </a:cubicBezTo>
                <a:cubicBezTo>
                  <a:pt x="134" y="114"/>
                  <a:pt x="134" y="114"/>
                  <a:pt x="135" y="114"/>
                </a:cubicBezTo>
                <a:cubicBezTo>
                  <a:pt x="137" y="114"/>
                  <a:pt x="138" y="115"/>
                  <a:pt x="138" y="115"/>
                </a:cubicBezTo>
                <a:cubicBezTo>
                  <a:pt x="138" y="116"/>
                  <a:pt x="139" y="116"/>
                  <a:pt x="139" y="116"/>
                </a:cubicBezTo>
                <a:cubicBezTo>
                  <a:pt x="175" y="144"/>
                  <a:pt x="175" y="144"/>
                  <a:pt x="175" y="144"/>
                </a:cubicBezTo>
                <a:cubicBezTo>
                  <a:pt x="175" y="144"/>
                  <a:pt x="175" y="144"/>
                  <a:pt x="175" y="144"/>
                </a:cubicBezTo>
                <a:cubicBezTo>
                  <a:pt x="176" y="145"/>
                  <a:pt x="176" y="145"/>
                  <a:pt x="176" y="145"/>
                </a:cubicBezTo>
                <a:cubicBezTo>
                  <a:pt x="177" y="145"/>
                  <a:pt x="177" y="146"/>
                  <a:pt x="177" y="148"/>
                </a:cubicBezTo>
                <a:cubicBezTo>
                  <a:pt x="177" y="148"/>
                  <a:pt x="177" y="148"/>
                  <a:pt x="177" y="149"/>
                </a:cubicBezTo>
                <a:cubicBezTo>
                  <a:pt x="177" y="160"/>
                  <a:pt x="162" y="177"/>
                  <a:pt x="142" y="177"/>
                </a:cubicBez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en-US" sz="1350"/>
          </a:p>
        </p:txBody>
      </p:sp>
    </p:spTree>
    <p:extLst>
      <p:ext uri="{BB962C8B-B14F-4D97-AF65-F5344CB8AC3E}">
        <p14:creationId xmlns:p14="http://schemas.microsoft.com/office/powerpoint/2010/main" val="375223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E1CDCC0-D8B6-4A75-95FE-F0F63D3E4E09}"/>
              </a:ext>
            </a:extLst>
          </p:cNvPr>
          <p:cNvSpPr txBox="1"/>
          <p:nvPr/>
        </p:nvSpPr>
        <p:spPr>
          <a:xfrm>
            <a:off x="1668289" y="2195850"/>
            <a:ext cx="3874417" cy="646331"/>
          </a:xfrm>
          <a:prstGeom prst="rect">
            <a:avLst/>
          </a:prstGeom>
          <a:noFill/>
        </p:spPr>
        <p:txBody>
          <a:bodyPr wrap="square" rtlCol="0">
            <a:spAutoFit/>
          </a:bodyPr>
          <a:lstStyle/>
          <a:p>
            <a:r>
              <a:rPr lang="en-US" sz="3600" dirty="0">
                <a:solidFill>
                  <a:schemeClr val="bg2"/>
                </a:solidFill>
                <a:latin typeface="Roboto Black" panose="02000000000000000000" pitchFamily="2" charset="0"/>
                <a:ea typeface="Roboto Black" panose="02000000000000000000" pitchFamily="2" charset="0"/>
              </a:rPr>
              <a:t>Ethical Obligation</a:t>
            </a:r>
          </a:p>
        </p:txBody>
      </p:sp>
      <p:sp>
        <p:nvSpPr>
          <p:cNvPr id="3" name="TextBox 2">
            <a:extLst>
              <a:ext uri="{FF2B5EF4-FFF2-40B4-BE49-F238E27FC236}">
                <a16:creationId xmlns:a16="http://schemas.microsoft.com/office/drawing/2014/main" id="{92C2D955-4239-433F-8427-CD3A43D84645}"/>
              </a:ext>
            </a:extLst>
          </p:cNvPr>
          <p:cNvSpPr txBox="1"/>
          <p:nvPr/>
        </p:nvSpPr>
        <p:spPr>
          <a:xfrm>
            <a:off x="1677802" y="964187"/>
            <a:ext cx="2922477" cy="646331"/>
          </a:xfrm>
          <a:prstGeom prst="rect">
            <a:avLst/>
          </a:prstGeom>
          <a:noFill/>
        </p:spPr>
        <p:txBody>
          <a:bodyPr wrap="square" rtlCol="0">
            <a:spAutoFit/>
          </a:bodyPr>
          <a:lstStyle/>
          <a:p>
            <a:r>
              <a:rPr lang="en-US" sz="3600" dirty="0">
                <a:solidFill>
                  <a:schemeClr val="tx2"/>
                </a:solidFill>
                <a:latin typeface="Roboto Black" panose="02000000000000000000" pitchFamily="2" charset="0"/>
                <a:ea typeface="Roboto Black" panose="02000000000000000000" pitchFamily="2" charset="0"/>
              </a:rPr>
              <a:t>Client Data</a:t>
            </a:r>
          </a:p>
        </p:txBody>
      </p:sp>
      <p:sp>
        <p:nvSpPr>
          <p:cNvPr id="4" name="TextBox 3">
            <a:extLst>
              <a:ext uri="{FF2B5EF4-FFF2-40B4-BE49-F238E27FC236}">
                <a16:creationId xmlns:a16="http://schemas.microsoft.com/office/drawing/2014/main" id="{75AFDBD3-09EA-439B-86B0-085CA410C0C4}"/>
              </a:ext>
            </a:extLst>
          </p:cNvPr>
          <p:cNvSpPr txBox="1"/>
          <p:nvPr/>
        </p:nvSpPr>
        <p:spPr>
          <a:xfrm>
            <a:off x="1668289" y="3427513"/>
            <a:ext cx="4572085" cy="646331"/>
          </a:xfrm>
          <a:prstGeom prst="rect">
            <a:avLst/>
          </a:prstGeom>
          <a:noFill/>
        </p:spPr>
        <p:txBody>
          <a:bodyPr wrap="none" rtlCol="0">
            <a:spAutoFit/>
          </a:bodyPr>
          <a:lstStyle/>
          <a:p>
            <a:r>
              <a:rPr lang="en-US" sz="3600" dirty="0">
                <a:solidFill>
                  <a:schemeClr val="bg2"/>
                </a:solidFill>
                <a:latin typeface="Roboto Black" panose="02000000000000000000" pitchFamily="2" charset="0"/>
                <a:ea typeface="Roboto Black" panose="02000000000000000000" pitchFamily="2" charset="0"/>
              </a:rPr>
              <a:t>U.S. Border Crossing</a:t>
            </a:r>
          </a:p>
        </p:txBody>
      </p:sp>
      <p:sp>
        <p:nvSpPr>
          <p:cNvPr id="5" name="TextBox 4">
            <a:extLst>
              <a:ext uri="{FF2B5EF4-FFF2-40B4-BE49-F238E27FC236}">
                <a16:creationId xmlns:a16="http://schemas.microsoft.com/office/drawing/2014/main" id="{28023C29-C28C-4059-B3E4-79FD90D52C2E}"/>
              </a:ext>
            </a:extLst>
          </p:cNvPr>
          <p:cNvSpPr txBox="1"/>
          <p:nvPr/>
        </p:nvSpPr>
        <p:spPr>
          <a:xfrm>
            <a:off x="1668289" y="4659176"/>
            <a:ext cx="4134465" cy="646331"/>
          </a:xfrm>
          <a:prstGeom prst="rect">
            <a:avLst/>
          </a:prstGeom>
          <a:noFill/>
        </p:spPr>
        <p:txBody>
          <a:bodyPr wrap="none" rtlCol="0">
            <a:spAutoFit/>
          </a:bodyPr>
          <a:lstStyle/>
          <a:p>
            <a:r>
              <a:rPr lang="en-US" sz="3600" dirty="0">
                <a:solidFill>
                  <a:schemeClr val="bg2"/>
                </a:solidFill>
                <a:latin typeface="Roboto Black" panose="02000000000000000000" pitchFamily="2" charset="0"/>
                <a:ea typeface="Roboto Black" panose="02000000000000000000" pitchFamily="2" charset="0"/>
              </a:rPr>
              <a:t>Practical Solutions</a:t>
            </a:r>
          </a:p>
        </p:txBody>
      </p:sp>
      <p:sp>
        <p:nvSpPr>
          <p:cNvPr id="8" name="Rectangle 7">
            <a:extLst>
              <a:ext uri="{FF2B5EF4-FFF2-40B4-BE49-F238E27FC236}">
                <a16:creationId xmlns:a16="http://schemas.microsoft.com/office/drawing/2014/main" id="{E67FD46F-A214-4C2E-8BDF-9CAA1F5C4243}"/>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697AFC0D-C999-4E26-9BD7-E3D3230AC797}"/>
              </a:ext>
            </a:extLst>
          </p:cNvPr>
          <p:cNvSpPr txBox="1"/>
          <p:nvPr/>
        </p:nvSpPr>
        <p:spPr>
          <a:xfrm>
            <a:off x="8842705" y="491108"/>
            <a:ext cx="2542684"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Data Concepts</a:t>
            </a:r>
          </a:p>
        </p:txBody>
      </p:sp>
      <p:sp>
        <p:nvSpPr>
          <p:cNvPr id="13" name="TextBox 12">
            <a:extLst>
              <a:ext uri="{FF2B5EF4-FFF2-40B4-BE49-F238E27FC236}">
                <a16:creationId xmlns:a16="http://schemas.microsoft.com/office/drawing/2014/main" id="{ABADF8B4-BBD7-4C6C-A449-B9BEADB75D48}"/>
              </a:ext>
            </a:extLst>
          </p:cNvPr>
          <p:cNvSpPr txBox="1"/>
          <p:nvPr/>
        </p:nvSpPr>
        <p:spPr>
          <a:xfrm>
            <a:off x="8407123" y="1092140"/>
            <a:ext cx="2173993"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Types of Data:</a:t>
            </a:r>
          </a:p>
        </p:txBody>
      </p:sp>
      <p:sp>
        <p:nvSpPr>
          <p:cNvPr id="14" name="TextBox 13">
            <a:extLst>
              <a:ext uri="{FF2B5EF4-FFF2-40B4-BE49-F238E27FC236}">
                <a16:creationId xmlns:a16="http://schemas.microsoft.com/office/drawing/2014/main" id="{0910FB5E-BE55-430E-8DA0-F5D0AC68AA67}"/>
              </a:ext>
            </a:extLst>
          </p:cNvPr>
          <p:cNvSpPr txBox="1"/>
          <p:nvPr/>
        </p:nvSpPr>
        <p:spPr>
          <a:xfrm>
            <a:off x="8407122" y="3474498"/>
            <a:ext cx="2696572"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Locations of Data:</a:t>
            </a:r>
          </a:p>
        </p:txBody>
      </p:sp>
      <p:sp>
        <p:nvSpPr>
          <p:cNvPr id="15" name="TextBox 14">
            <a:extLst>
              <a:ext uri="{FF2B5EF4-FFF2-40B4-BE49-F238E27FC236}">
                <a16:creationId xmlns:a16="http://schemas.microsoft.com/office/drawing/2014/main" id="{50DC4B42-6B48-49A5-B3A2-F054200D45CC}"/>
              </a:ext>
            </a:extLst>
          </p:cNvPr>
          <p:cNvSpPr txBox="1"/>
          <p:nvPr/>
        </p:nvSpPr>
        <p:spPr>
          <a:xfrm>
            <a:off x="8780189" y="1631617"/>
            <a:ext cx="2656496"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Complete Documents</a:t>
            </a:r>
          </a:p>
        </p:txBody>
      </p:sp>
      <p:sp>
        <p:nvSpPr>
          <p:cNvPr id="16" name="TextBox 15">
            <a:extLst>
              <a:ext uri="{FF2B5EF4-FFF2-40B4-BE49-F238E27FC236}">
                <a16:creationId xmlns:a16="http://schemas.microsoft.com/office/drawing/2014/main" id="{8AB5C294-F87C-42B3-A7F5-13FBBA214FC8}"/>
              </a:ext>
            </a:extLst>
          </p:cNvPr>
          <p:cNvSpPr txBox="1"/>
          <p:nvPr/>
        </p:nvSpPr>
        <p:spPr>
          <a:xfrm>
            <a:off x="8780189" y="2031727"/>
            <a:ext cx="2021707"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Temporary Files</a:t>
            </a:r>
          </a:p>
        </p:txBody>
      </p:sp>
      <p:sp>
        <p:nvSpPr>
          <p:cNvPr id="17" name="TextBox 16">
            <a:extLst>
              <a:ext uri="{FF2B5EF4-FFF2-40B4-BE49-F238E27FC236}">
                <a16:creationId xmlns:a16="http://schemas.microsoft.com/office/drawing/2014/main" id="{56DBC884-83E1-42A0-9FA4-895130C90220}"/>
              </a:ext>
            </a:extLst>
          </p:cNvPr>
          <p:cNvSpPr txBox="1"/>
          <p:nvPr/>
        </p:nvSpPr>
        <p:spPr>
          <a:xfrm>
            <a:off x="8780188" y="2513683"/>
            <a:ext cx="1519968"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Partial Files</a:t>
            </a:r>
          </a:p>
        </p:txBody>
      </p:sp>
      <p:sp>
        <p:nvSpPr>
          <p:cNvPr id="18" name="TextBox 17">
            <a:extLst>
              <a:ext uri="{FF2B5EF4-FFF2-40B4-BE49-F238E27FC236}">
                <a16:creationId xmlns:a16="http://schemas.microsoft.com/office/drawing/2014/main" id="{E2E6D3E7-1062-4DF4-8B94-ADDE5AA13B54}"/>
              </a:ext>
            </a:extLst>
          </p:cNvPr>
          <p:cNvSpPr txBox="1"/>
          <p:nvPr/>
        </p:nvSpPr>
        <p:spPr>
          <a:xfrm>
            <a:off x="8780188" y="2991605"/>
            <a:ext cx="1369286"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Meta-Data</a:t>
            </a:r>
          </a:p>
        </p:txBody>
      </p:sp>
      <p:sp>
        <p:nvSpPr>
          <p:cNvPr id="19" name="TextBox 18">
            <a:extLst>
              <a:ext uri="{FF2B5EF4-FFF2-40B4-BE49-F238E27FC236}">
                <a16:creationId xmlns:a16="http://schemas.microsoft.com/office/drawing/2014/main" id="{B50C0C7A-9EAA-417B-8A25-B58A34F7E6E4}"/>
              </a:ext>
            </a:extLst>
          </p:cNvPr>
          <p:cNvSpPr txBox="1"/>
          <p:nvPr/>
        </p:nvSpPr>
        <p:spPr>
          <a:xfrm>
            <a:off x="8809476" y="4018946"/>
            <a:ext cx="1997663"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Local Computer</a:t>
            </a:r>
          </a:p>
        </p:txBody>
      </p:sp>
      <p:sp>
        <p:nvSpPr>
          <p:cNvPr id="20" name="TextBox 19">
            <a:extLst>
              <a:ext uri="{FF2B5EF4-FFF2-40B4-BE49-F238E27FC236}">
                <a16:creationId xmlns:a16="http://schemas.microsoft.com/office/drawing/2014/main" id="{A01F6A77-F2C7-4F5C-B3D8-168884D0EED7}"/>
              </a:ext>
            </a:extLst>
          </p:cNvPr>
          <p:cNvSpPr txBox="1"/>
          <p:nvPr/>
        </p:nvSpPr>
        <p:spPr>
          <a:xfrm>
            <a:off x="8803866" y="4496868"/>
            <a:ext cx="1661032"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Office Server</a:t>
            </a:r>
          </a:p>
        </p:txBody>
      </p:sp>
      <p:sp>
        <p:nvSpPr>
          <p:cNvPr id="21" name="TextBox 20">
            <a:extLst>
              <a:ext uri="{FF2B5EF4-FFF2-40B4-BE49-F238E27FC236}">
                <a16:creationId xmlns:a16="http://schemas.microsoft.com/office/drawing/2014/main" id="{5C804B9D-61ED-446A-A1C2-0ABAF9F6813C}"/>
              </a:ext>
            </a:extLst>
          </p:cNvPr>
          <p:cNvSpPr txBox="1"/>
          <p:nvPr/>
        </p:nvSpPr>
        <p:spPr>
          <a:xfrm>
            <a:off x="8803866" y="4974790"/>
            <a:ext cx="160653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Email Server</a:t>
            </a:r>
          </a:p>
        </p:txBody>
      </p:sp>
      <p:sp>
        <p:nvSpPr>
          <p:cNvPr id="22" name="TextBox 21">
            <a:extLst>
              <a:ext uri="{FF2B5EF4-FFF2-40B4-BE49-F238E27FC236}">
                <a16:creationId xmlns:a16="http://schemas.microsoft.com/office/drawing/2014/main" id="{9DC5B453-1FF9-46CC-AABC-2865F818AB5E}"/>
              </a:ext>
            </a:extLst>
          </p:cNvPr>
          <p:cNvSpPr txBox="1"/>
          <p:nvPr/>
        </p:nvSpPr>
        <p:spPr>
          <a:xfrm>
            <a:off x="8831117" y="5456746"/>
            <a:ext cx="2680542"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Internet Infrastructure</a:t>
            </a:r>
          </a:p>
        </p:txBody>
      </p:sp>
    </p:spTree>
    <p:extLst>
      <p:ext uri="{BB962C8B-B14F-4D97-AF65-F5344CB8AC3E}">
        <p14:creationId xmlns:p14="http://schemas.microsoft.com/office/powerpoint/2010/main" val="993602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8B156A9-4367-46DE-B93E-CD900898BAFD}"/>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52BD312E-32F3-45FB-A738-C677E91508B0}"/>
              </a:ext>
            </a:extLst>
          </p:cNvPr>
          <p:cNvSpPr txBox="1"/>
          <p:nvPr/>
        </p:nvSpPr>
        <p:spPr>
          <a:xfrm>
            <a:off x="1081687" y="398775"/>
            <a:ext cx="6053260"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Client Data &amp; Information</a:t>
            </a:r>
          </a:p>
        </p:txBody>
      </p:sp>
      <p:sp>
        <p:nvSpPr>
          <p:cNvPr id="12" name="TextBox 11">
            <a:extLst>
              <a:ext uri="{FF2B5EF4-FFF2-40B4-BE49-F238E27FC236}">
                <a16:creationId xmlns:a16="http://schemas.microsoft.com/office/drawing/2014/main" id="{CAE8347F-E7E6-42F7-A486-E798A0553706}"/>
              </a:ext>
            </a:extLst>
          </p:cNvPr>
          <p:cNvSpPr txBox="1"/>
          <p:nvPr/>
        </p:nvSpPr>
        <p:spPr>
          <a:xfrm>
            <a:off x="8842705" y="491108"/>
            <a:ext cx="2542684"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Data Concepts</a:t>
            </a:r>
          </a:p>
        </p:txBody>
      </p:sp>
      <p:sp>
        <p:nvSpPr>
          <p:cNvPr id="13" name="TextBox 12">
            <a:extLst>
              <a:ext uri="{FF2B5EF4-FFF2-40B4-BE49-F238E27FC236}">
                <a16:creationId xmlns:a16="http://schemas.microsoft.com/office/drawing/2014/main" id="{C2A4CAC1-72AD-4D35-81E2-AE091A7B00E6}"/>
              </a:ext>
            </a:extLst>
          </p:cNvPr>
          <p:cNvSpPr txBox="1"/>
          <p:nvPr/>
        </p:nvSpPr>
        <p:spPr>
          <a:xfrm>
            <a:off x="8407123" y="1092140"/>
            <a:ext cx="2173993"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Types of Data:</a:t>
            </a:r>
          </a:p>
        </p:txBody>
      </p:sp>
      <p:sp>
        <p:nvSpPr>
          <p:cNvPr id="15" name="TextBox 14">
            <a:extLst>
              <a:ext uri="{FF2B5EF4-FFF2-40B4-BE49-F238E27FC236}">
                <a16:creationId xmlns:a16="http://schemas.microsoft.com/office/drawing/2014/main" id="{C2181156-DD7A-489C-8160-14EC7F57611B}"/>
              </a:ext>
            </a:extLst>
          </p:cNvPr>
          <p:cNvSpPr txBox="1"/>
          <p:nvPr/>
        </p:nvSpPr>
        <p:spPr>
          <a:xfrm>
            <a:off x="8407122" y="3474498"/>
            <a:ext cx="2696572"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Locations of Data:</a:t>
            </a:r>
          </a:p>
        </p:txBody>
      </p:sp>
      <p:sp>
        <p:nvSpPr>
          <p:cNvPr id="19" name="TextBox 18">
            <a:extLst>
              <a:ext uri="{FF2B5EF4-FFF2-40B4-BE49-F238E27FC236}">
                <a16:creationId xmlns:a16="http://schemas.microsoft.com/office/drawing/2014/main" id="{1CC8D632-F47C-4886-9544-CADFC0DA146D}"/>
              </a:ext>
            </a:extLst>
          </p:cNvPr>
          <p:cNvSpPr txBox="1"/>
          <p:nvPr/>
        </p:nvSpPr>
        <p:spPr>
          <a:xfrm>
            <a:off x="8780189" y="1631617"/>
            <a:ext cx="2656496"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Complete Documents</a:t>
            </a:r>
          </a:p>
        </p:txBody>
      </p:sp>
      <p:sp>
        <p:nvSpPr>
          <p:cNvPr id="20" name="TextBox 19">
            <a:extLst>
              <a:ext uri="{FF2B5EF4-FFF2-40B4-BE49-F238E27FC236}">
                <a16:creationId xmlns:a16="http://schemas.microsoft.com/office/drawing/2014/main" id="{86E6E8BB-0F7E-4194-A414-3C53B056C62C}"/>
              </a:ext>
            </a:extLst>
          </p:cNvPr>
          <p:cNvSpPr txBox="1"/>
          <p:nvPr/>
        </p:nvSpPr>
        <p:spPr>
          <a:xfrm>
            <a:off x="8780189" y="2031727"/>
            <a:ext cx="2021707"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Temporary Files</a:t>
            </a:r>
          </a:p>
        </p:txBody>
      </p:sp>
      <p:sp>
        <p:nvSpPr>
          <p:cNvPr id="21" name="TextBox 20">
            <a:extLst>
              <a:ext uri="{FF2B5EF4-FFF2-40B4-BE49-F238E27FC236}">
                <a16:creationId xmlns:a16="http://schemas.microsoft.com/office/drawing/2014/main" id="{E48C3AB2-6C39-4E7C-9414-A23C2AC2777A}"/>
              </a:ext>
            </a:extLst>
          </p:cNvPr>
          <p:cNvSpPr txBox="1"/>
          <p:nvPr/>
        </p:nvSpPr>
        <p:spPr>
          <a:xfrm>
            <a:off x="8780188" y="2513683"/>
            <a:ext cx="1519968"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Partial Files</a:t>
            </a:r>
          </a:p>
        </p:txBody>
      </p:sp>
      <p:sp>
        <p:nvSpPr>
          <p:cNvPr id="22" name="TextBox 21">
            <a:extLst>
              <a:ext uri="{FF2B5EF4-FFF2-40B4-BE49-F238E27FC236}">
                <a16:creationId xmlns:a16="http://schemas.microsoft.com/office/drawing/2014/main" id="{30593E1B-68CA-4D7C-8B57-CF19FA792732}"/>
              </a:ext>
            </a:extLst>
          </p:cNvPr>
          <p:cNvSpPr txBox="1"/>
          <p:nvPr/>
        </p:nvSpPr>
        <p:spPr>
          <a:xfrm>
            <a:off x="8780188" y="2991605"/>
            <a:ext cx="1369286"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Meta-Data</a:t>
            </a:r>
          </a:p>
        </p:txBody>
      </p:sp>
      <p:sp>
        <p:nvSpPr>
          <p:cNvPr id="23" name="TextBox 22">
            <a:extLst>
              <a:ext uri="{FF2B5EF4-FFF2-40B4-BE49-F238E27FC236}">
                <a16:creationId xmlns:a16="http://schemas.microsoft.com/office/drawing/2014/main" id="{CA94746D-C8F2-45CE-A1B9-0FCC59F0AF4D}"/>
              </a:ext>
            </a:extLst>
          </p:cNvPr>
          <p:cNvSpPr txBox="1"/>
          <p:nvPr/>
        </p:nvSpPr>
        <p:spPr>
          <a:xfrm>
            <a:off x="8809476" y="4018946"/>
            <a:ext cx="1997663"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Local Computer</a:t>
            </a:r>
          </a:p>
        </p:txBody>
      </p:sp>
      <p:sp>
        <p:nvSpPr>
          <p:cNvPr id="24" name="TextBox 23">
            <a:extLst>
              <a:ext uri="{FF2B5EF4-FFF2-40B4-BE49-F238E27FC236}">
                <a16:creationId xmlns:a16="http://schemas.microsoft.com/office/drawing/2014/main" id="{A94A228D-7666-4C29-B36C-3401FBA0ED11}"/>
              </a:ext>
            </a:extLst>
          </p:cNvPr>
          <p:cNvSpPr txBox="1"/>
          <p:nvPr/>
        </p:nvSpPr>
        <p:spPr>
          <a:xfrm>
            <a:off x="8803866" y="4496868"/>
            <a:ext cx="1661032"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Office Server</a:t>
            </a:r>
          </a:p>
        </p:txBody>
      </p:sp>
      <p:sp>
        <p:nvSpPr>
          <p:cNvPr id="25" name="TextBox 24">
            <a:extLst>
              <a:ext uri="{FF2B5EF4-FFF2-40B4-BE49-F238E27FC236}">
                <a16:creationId xmlns:a16="http://schemas.microsoft.com/office/drawing/2014/main" id="{DD6A11A4-804F-48FD-B730-264791064589}"/>
              </a:ext>
            </a:extLst>
          </p:cNvPr>
          <p:cNvSpPr txBox="1"/>
          <p:nvPr/>
        </p:nvSpPr>
        <p:spPr>
          <a:xfrm>
            <a:off x="8803866" y="4974790"/>
            <a:ext cx="160653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Email Server</a:t>
            </a:r>
          </a:p>
        </p:txBody>
      </p:sp>
      <p:sp>
        <p:nvSpPr>
          <p:cNvPr id="26" name="TextBox 25">
            <a:extLst>
              <a:ext uri="{FF2B5EF4-FFF2-40B4-BE49-F238E27FC236}">
                <a16:creationId xmlns:a16="http://schemas.microsoft.com/office/drawing/2014/main" id="{D7FC7AF6-3F79-46F7-97E0-9C6BCBE91116}"/>
              </a:ext>
            </a:extLst>
          </p:cNvPr>
          <p:cNvSpPr txBox="1"/>
          <p:nvPr/>
        </p:nvSpPr>
        <p:spPr>
          <a:xfrm>
            <a:off x="8831117" y="5456746"/>
            <a:ext cx="2680542"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Internet Infrastructure</a:t>
            </a:r>
          </a:p>
        </p:txBody>
      </p:sp>
      <p:sp>
        <p:nvSpPr>
          <p:cNvPr id="27" name="TextBox 26">
            <a:extLst>
              <a:ext uri="{FF2B5EF4-FFF2-40B4-BE49-F238E27FC236}">
                <a16:creationId xmlns:a16="http://schemas.microsoft.com/office/drawing/2014/main" id="{937B9337-7156-4206-81B7-211D3D250F7F}"/>
              </a:ext>
            </a:extLst>
          </p:cNvPr>
          <p:cNvSpPr txBox="1"/>
          <p:nvPr/>
        </p:nvSpPr>
        <p:spPr>
          <a:xfrm>
            <a:off x="662341" y="2015276"/>
            <a:ext cx="3935693"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What Does Data Look Like?</a:t>
            </a:r>
          </a:p>
        </p:txBody>
      </p:sp>
      <p:sp>
        <p:nvSpPr>
          <p:cNvPr id="28" name="TextBox 27">
            <a:extLst>
              <a:ext uri="{FF2B5EF4-FFF2-40B4-BE49-F238E27FC236}">
                <a16:creationId xmlns:a16="http://schemas.microsoft.com/office/drawing/2014/main" id="{252EA926-EDD0-42FB-8509-DBA6D246DC07}"/>
              </a:ext>
            </a:extLst>
          </p:cNvPr>
          <p:cNvSpPr txBox="1"/>
          <p:nvPr/>
        </p:nvSpPr>
        <p:spPr>
          <a:xfrm>
            <a:off x="662341" y="4188223"/>
            <a:ext cx="3430747"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Where is Data Located?</a:t>
            </a:r>
          </a:p>
        </p:txBody>
      </p:sp>
    </p:spTree>
    <p:extLst>
      <p:ext uri="{BB962C8B-B14F-4D97-AF65-F5344CB8AC3E}">
        <p14:creationId xmlns:p14="http://schemas.microsoft.com/office/powerpoint/2010/main" val="3922143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6337DF-9C76-4BBA-B0EC-078929B8F276}"/>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C37B2AA9-1BE9-4861-AFFA-EA57A5974035}"/>
              </a:ext>
            </a:extLst>
          </p:cNvPr>
          <p:cNvSpPr txBox="1"/>
          <p:nvPr/>
        </p:nvSpPr>
        <p:spPr>
          <a:xfrm>
            <a:off x="1081687" y="398775"/>
            <a:ext cx="6053260"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Client Data &amp; Information</a:t>
            </a:r>
          </a:p>
        </p:txBody>
      </p:sp>
      <p:sp>
        <p:nvSpPr>
          <p:cNvPr id="10" name="TextBox 9">
            <a:extLst>
              <a:ext uri="{FF2B5EF4-FFF2-40B4-BE49-F238E27FC236}">
                <a16:creationId xmlns:a16="http://schemas.microsoft.com/office/drawing/2014/main" id="{6FE44F81-762E-46F4-8B9D-B50856C2C4D2}"/>
              </a:ext>
            </a:extLst>
          </p:cNvPr>
          <p:cNvSpPr txBox="1"/>
          <p:nvPr/>
        </p:nvSpPr>
        <p:spPr>
          <a:xfrm>
            <a:off x="1822274" y="1215057"/>
            <a:ext cx="4572085"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What does Client Data look like?</a:t>
            </a:r>
          </a:p>
        </p:txBody>
      </p:sp>
      <p:sp>
        <p:nvSpPr>
          <p:cNvPr id="12" name="TextBox 11">
            <a:extLst>
              <a:ext uri="{FF2B5EF4-FFF2-40B4-BE49-F238E27FC236}">
                <a16:creationId xmlns:a16="http://schemas.microsoft.com/office/drawing/2014/main" id="{D2733D8C-44EF-4576-8B85-A47623B45D81}"/>
              </a:ext>
            </a:extLst>
          </p:cNvPr>
          <p:cNvSpPr txBox="1"/>
          <p:nvPr/>
        </p:nvSpPr>
        <p:spPr>
          <a:xfrm>
            <a:off x="662341" y="2015276"/>
            <a:ext cx="2319866"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Complete Files:</a:t>
            </a:r>
          </a:p>
        </p:txBody>
      </p:sp>
      <p:sp>
        <p:nvSpPr>
          <p:cNvPr id="13" name="TextBox 12">
            <a:extLst>
              <a:ext uri="{FF2B5EF4-FFF2-40B4-BE49-F238E27FC236}">
                <a16:creationId xmlns:a16="http://schemas.microsoft.com/office/drawing/2014/main" id="{FC101961-01F4-4E6A-AD43-7E19D8BABE11}"/>
              </a:ext>
            </a:extLst>
          </p:cNvPr>
          <p:cNvSpPr txBox="1"/>
          <p:nvPr/>
        </p:nvSpPr>
        <p:spPr>
          <a:xfrm>
            <a:off x="662341" y="5095935"/>
            <a:ext cx="3470822" cy="461665"/>
          </a:xfrm>
          <a:prstGeom prst="rect">
            <a:avLst/>
          </a:prstGeom>
          <a:noFill/>
        </p:spPr>
        <p:txBody>
          <a:bodyPr wrap="square" rtlCol="0">
            <a:spAutoFit/>
          </a:bodyPr>
          <a:lstStyle/>
          <a:p>
            <a:r>
              <a:rPr lang="en-US" sz="2400" dirty="0">
                <a:solidFill>
                  <a:schemeClr val="tx2"/>
                </a:solidFill>
                <a:latin typeface="Roboto Medium" panose="02000000000000000000" pitchFamily="2" charset="0"/>
                <a:ea typeface="Roboto Medium" panose="02000000000000000000" pitchFamily="2" charset="0"/>
              </a:rPr>
              <a:t>Meta-Data</a:t>
            </a:r>
          </a:p>
        </p:txBody>
      </p:sp>
      <p:sp>
        <p:nvSpPr>
          <p:cNvPr id="14" name="TextBox 13">
            <a:extLst>
              <a:ext uri="{FF2B5EF4-FFF2-40B4-BE49-F238E27FC236}">
                <a16:creationId xmlns:a16="http://schemas.microsoft.com/office/drawing/2014/main" id="{D5607AAD-BA5F-46A7-98A8-C536245FE05C}"/>
              </a:ext>
            </a:extLst>
          </p:cNvPr>
          <p:cNvSpPr txBox="1"/>
          <p:nvPr/>
        </p:nvSpPr>
        <p:spPr>
          <a:xfrm>
            <a:off x="666966" y="4111412"/>
            <a:ext cx="3409908" cy="461665"/>
          </a:xfrm>
          <a:prstGeom prst="rect">
            <a:avLst/>
          </a:prstGeom>
          <a:noFill/>
        </p:spPr>
        <p:txBody>
          <a:bodyPr wrap="square" rtlCol="0">
            <a:spAutoFit/>
          </a:bodyPr>
          <a:lstStyle/>
          <a:p>
            <a:r>
              <a:rPr lang="en-US" sz="2400" dirty="0">
                <a:solidFill>
                  <a:schemeClr val="tx2"/>
                </a:solidFill>
                <a:latin typeface="Roboto Medium" panose="02000000000000000000" pitchFamily="2" charset="0"/>
                <a:ea typeface="Roboto Medium" panose="02000000000000000000" pitchFamily="2" charset="0"/>
              </a:rPr>
              <a:t>Partial or Deleted Files</a:t>
            </a:r>
          </a:p>
        </p:txBody>
      </p:sp>
      <p:sp>
        <p:nvSpPr>
          <p:cNvPr id="15" name="TextBox 14">
            <a:extLst>
              <a:ext uri="{FF2B5EF4-FFF2-40B4-BE49-F238E27FC236}">
                <a16:creationId xmlns:a16="http://schemas.microsoft.com/office/drawing/2014/main" id="{6FA8FDB7-ADE3-42EB-8042-068621DA1C79}"/>
              </a:ext>
            </a:extLst>
          </p:cNvPr>
          <p:cNvSpPr txBox="1"/>
          <p:nvPr/>
        </p:nvSpPr>
        <p:spPr>
          <a:xfrm>
            <a:off x="662341" y="3065333"/>
            <a:ext cx="2494594"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Temporary Files:</a:t>
            </a:r>
          </a:p>
        </p:txBody>
      </p:sp>
      <p:sp>
        <p:nvSpPr>
          <p:cNvPr id="16" name="TextBox 15">
            <a:extLst>
              <a:ext uri="{FF2B5EF4-FFF2-40B4-BE49-F238E27FC236}">
                <a16:creationId xmlns:a16="http://schemas.microsoft.com/office/drawing/2014/main" id="{743C7100-2049-46C2-8F5A-8881DED9D831}"/>
              </a:ext>
            </a:extLst>
          </p:cNvPr>
          <p:cNvSpPr txBox="1"/>
          <p:nvPr/>
        </p:nvSpPr>
        <p:spPr>
          <a:xfrm>
            <a:off x="1081687" y="2570087"/>
            <a:ext cx="6163867" cy="400110"/>
          </a:xfrm>
          <a:prstGeom prst="rect">
            <a:avLst/>
          </a:prstGeom>
          <a:noFill/>
        </p:spPr>
        <p:txBody>
          <a:bodyPr wrap="none" rtlCol="0">
            <a:spAutoFit/>
          </a:bodyPr>
          <a:lstStyle/>
          <a:p>
            <a:r>
              <a:rPr lang="en-US" sz="2000" dirty="0">
                <a:solidFill>
                  <a:schemeClr val="tx2"/>
                </a:solidFill>
                <a:latin typeface="Roboto" panose="02000000000000000000" pitchFamily="2" charset="0"/>
                <a:ea typeface="Roboto" panose="02000000000000000000" pitchFamily="2" charset="0"/>
              </a:rPr>
              <a:t>MS Word; PDFs; Excel Spreadsheets; Photos, </a:t>
            </a:r>
            <a:r>
              <a:rPr lang="en-US" sz="2000" dirty="0" err="1">
                <a:solidFill>
                  <a:schemeClr val="tx2"/>
                </a:solidFill>
                <a:latin typeface="Roboto" panose="02000000000000000000" pitchFamily="2" charset="0"/>
                <a:ea typeface="Roboto" panose="02000000000000000000" pitchFamily="2" charset="0"/>
              </a:rPr>
              <a:t>etc</a:t>
            </a:r>
            <a:r>
              <a:rPr lang="en-US" sz="2000" dirty="0">
                <a:solidFill>
                  <a:schemeClr val="tx2"/>
                </a:solidFill>
                <a:latin typeface="Roboto" panose="02000000000000000000" pitchFamily="2" charset="0"/>
                <a:ea typeface="Roboto" panose="02000000000000000000" pitchFamily="2" charset="0"/>
              </a:rPr>
              <a:t> . . .</a:t>
            </a:r>
          </a:p>
        </p:txBody>
      </p:sp>
      <p:sp>
        <p:nvSpPr>
          <p:cNvPr id="17" name="TextBox 16">
            <a:extLst>
              <a:ext uri="{FF2B5EF4-FFF2-40B4-BE49-F238E27FC236}">
                <a16:creationId xmlns:a16="http://schemas.microsoft.com/office/drawing/2014/main" id="{585B67D7-9689-4D62-BB35-E75099F9A004}"/>
              </a:ext>
            </a:extLst>
          </p:cNvPr>
          <p:cNvSpPr txBox="1"/>
          <p:nvPr/>
        </p:nvSpPr>
        <p:spPr>
          <a:xfrm>
            <a:off x="1081687" y="5650746"/>
            <a:ext cx="5030544" cy="400110"/>
          </a:xfrm>
          <a:prstGeom prst="rect">
            <a:avLst/>
          </a:prstGeom>
          <a:noFill/>
        </p:spPr>
        <p:txBody>
          <a:bodyPr wrap="none" rtlCol="0">
            <a:spAutoFit/>
          </a:bodyPr>
          <a:lstStyle/>
          <a:p>
            <a:r>
              <a:rPr lang="en-US" sz="2000" dirty="0">
                <a:solidFill>
                  <a:schemeClr val="tx2"/>
                </a:solidFill>
                <a:latin typeface="Roboto" panose="02000000000000000000" pitchFamily="2" charset="0"/>
                <a:ea typeface="Roboto" panose="02000000000000000000" pitchFamily="2" charset="0"/>
              </a:rPr>
              <a:t>Author info, Timestamps, Location, </a:t>
            </a:r>
            <a:r>
              <a:rPr lang="en-US" sz="2000" dirty="0" err="1">
                <a:solidFill>
                  <a:schemeClr val="tx2"/>
                </a:solidFill>
                <a:latin typeface="Roboto" panose="02000000000000000000" pitchFamily="2" charset="0"/>
                <a:ea typeface="Roboto" panose="02000000000000000000" pitchFamily="2" charset="0"/>
              </a:rPr>
              <a:t>etc</a:t>
            </a:r>
            <a:r>
              <a:rPr lang="en-US" sz="2000" dirty="0">
                <a:solidFill>
                  <a:schemeClr val="tx2"/>
                </a:solidFill>
                <a:latin typeface="Roboto" panose="02000000000000000000" pitchFamily="2" charset="0"/>
                <a:ea typeface="Roboto" panose="02000000000000000000" pitchFamily="2" charset="0"/>
              </a:rPr>
              <a:t> . . .</a:t>
            </a:r>
          </a:p>
        </p:txBody>
      </p:sp>
      <p:sp>
        <p:nvSpPr>
          <p:cNvPr id="18" name="TextBox 17">
            <a:extLst>
              <a:ext uri="{FF2B5EF4-FFF2-40B4-BE49-F238E27FC236}">
                <a16:creationId xmlns:a16="http://schemas.microsoft.com/office/drawing/2014/main" id="{0D892FFF-8B54-483A-8AD8-17BFDB1FD7CD}"/>
              </a:ext>
            </a:extLst>
          </p:cNvPr>
          <p:cNvSpPr txBox="1"/>
          <p:nvPr/>
        </p:nvSpPr>
        <p:spPr>
          <a:xfrm>
            <a:off x="1081687" y="4604668"/>
            <a:ext cx="4583306" cy="400110"/>
          </a:xfrm>
          <a:prstGeom prst="rect">
            <a:avLst/>
          </a:prstGeom>
          <a:noFill/>
        </p:spPr>
        <p:txBody>
          <a:bodyPr wrap="none" rtlCol="0">
            <a:spAutoFit/>
          </a:bodyPr>
          <a:lstStyle/>
          <a:p>
            <a:r>
              <a:rPr lang="en-US" sz="2000" dirty="0">
                <a:solidFill>
                  <a:schemeClr val="tx2"/>
                </a:solidFill>
                <a:latin typeface="Roboto" panose="02000000000000000000" pitchFamily="2" charset="0"/>
                <a:ea typeface="Roboto" panose="02000000000000000000" pitchFamily="2" charset="0"/>
              </a:rPr>
              <a:t>Over-written, deleted, or corrupted files</a:t>
            </a:r>
          </a:p>
        </p:txBody>
      </p:sp>
      <p:sp>
        <p:nvSpPr>
          <p:cNvPr id="19" name="TextBox 18">
            <a:extLst>
              <a:ext uri="{FF2B5EF4-FFF2-40B4-BE49-F238E27FC236}">
                <a16:creationId xmlns:a16="http://schemas.microsoft.com/office/drawing/2014/main" id="{27939EBC-4DC9-4C97-9CDB-9C44D7DC9526}"/>
              </a:ext>
            </a:extLst>
          </p:cNvPr>
          <p:cNvSpPr txBox="1"/>
          <p:nvPr/>
        </p:nvSpPr>
        <p:spPr>
          <a:xfrm>
            <a:off x="1081687" y="3681700"/>
            <a:ext cx="4099199" cy="400110"/>
          </a:xfrm>
          <a:prstGeom prst="rect">
            <a:avLst/>
          </a:prstGeom>
          <a:noFill/>
        </p:spPr>
        <p:txBody>
          <a:bodyPr wrap="none" rtlCol="0">
            <a:spAutoFit/>
          </a:bodyPr>
          <a:lstStyle/>
          <a:p>
            <a:r>
              <a:rPr lang="en-US" sz="2000" dirty="0">
                <a:solidFill>
                  <a:schemeClr val="tx2"/>
                </a:solidFill>
                <a:latin typeface="Roboto" panose="02000000000000000000" pitchFamily="2" charset="0"/>
                <a:ea typeface="Roboto" panose="02000000000000000000" pitchFamily="2" charset="0"/>
              </a:rPr>
              <a:t>.</a:t>
            </a:r>
            <a:r>
              <a:rPr lang="en-US" sz="2000" dirty="0" err="1">
                <a:solidFill>
                  <a:schemeClr val="tx2"/>
                </a:solidFill>
                <a:latin typeface="Roboto" panose="02000000000000000000" pitchFamily="2" charset="0"/>
                <a:ea typeface="Roboto" panose="02000000000000000000" pitchFamily="2" charset="0"/>
              </a:rPr>
              <a:t>tmp</a:t>
            </a:r>
            <a:r>
              <a:rPr lang="en-US" sz="2000" dirty="0">
                <a:solidFill>
                  <a:schemeClr val="tx2"/>
                </a:solidFill>
                <a:latin typeface="Roboto" panose="02000000000000000000" pitchFamily="2" charset="0"/>
                <a:ea typeface="Roboto" panose="02000000000000000000" pitchFamily="2" charset="0"/>
              </a:rPr>
              <a:t> File, Cookies, Internet Tokens</a:t>
            </a:r>
          </a:p>
        </p:txBody>
      </p:sp>
      <p:sp>
        <p:nvSpPr>
          <p:cNvPr id="22" name="TextBox 21">
            <a:extLst>
              <a:ext uri="{FF2B5EF4-FFF2-40B4-BE49-F238E27FC236}">
                <a16:creationId xmlns:a16="http://schemas.microsoft.com/office/drawing/2014/main" id="{41885E42-4BCF-42A8-8DD3-89C65725B3E2}"/>
              </a:ext>
            </a:extLst>
          </p:cNvPr>
          <p:cNvSpPr txBox="1"/>
          <p:nvPr/>
        </p:nvSpPr>
        <p:spPr>
          <a:xfrm>
            <a:off x="8842705" y="491108"/>
            <a:ext cx="2542684"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Data Concepts</a:t>
            </a:r>
          </a:p>
        </p:txBody>
      </p:sp>
      <p:sp>
        <p:nvSpPr>
          <p:cNvPr id="23" name="TextBox 22">
            <a:extLst>
              <a:ext uri="{FF2B5EF4-FFF2-40B4-BE49-F238E27FC236}">
                <a16:creationId xmlns:a16="http://schemas.microsoft.com/office/drawing/2014/main" id="{7936239E-D49B-446E-9625-EAA0A01E555F}"/>
              </a:ext>
            </a:extLst>
          </p:cNvPr>
          <p:cNvSpPr txBox="1"/>
          <p:nvPr/>
        </p:nvSpPr>
        <p:spPr>
          <a:xfrm>
            <a:off x="8407123" y="1092140"/>
            <a:ext cx="2173993"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Types of Data:</a:t>
            </a:r>
          </a:p>
        </p:txBody>
      </p:sp>
      <p:sp>
        <p:nvSpPr>
          <p:cNvPr id="24" name="TextBox 23">
            <a:extLst>
              <a:ext uri="{FF2B5EF4-FFF2-40B4-BE49-F238E27FC236}">
                <a16:creationId xmlns:a16="http://schemas.microsoft.com/office/drawing/2014/main" id="{41EA2C99-A3C7-44A4-98AC-6C213CFD43A7}"/>
              </a:ext>
            </a:extLst>
          </p:cNvPr>
          <p:cNvSpPr txBox="1"/>
          <p:nvPr/>
        </p:nvSpPr>
        <p:spPr>
          <a:xfrm>
            <a:off x="8407122" y="3474498"/>
            <a:ext cx="2696572"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Locations of Data:</a:t>
            </a:r>
          </a:p>
        </p:txBody>
      </p:sp>
      <p:sp>
        <p:nvSpPr>
          <p:cNvPr id="25" name="TextBox 24">
            <a:extLst>
              <a:ext uri="{FF2B5EF4-FFF2-40B4-BE49-F238E27FC236}">
                <a16:creationId xmlns:a16="http://schemas.microsoft.com/office/drawing/2014/main" id="{985B3B29-4954-4C91-AE74-269D02B03C01}"/>
              </a:ext>
            </a:extLst>
          </p:cNvPr>
          <p:cNvSpPr txBox="1"/>
          <p:nvPr/>
        </p:nvSpPr>
        <p:spPr>
          <a:xfrm>
            <a:off x="8780189" y="1631617"/>
            <a:ext cx="2656496"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Complete Documents</a:t>
            </a:r>
          </a:p>
        </p:txBody>
      </p:sp>
      <p:sp>
        <p:nvSpPr>
          <p:cNvPr id="26" name="TextBox 25">
            <a:extLst>
              <a:ext uri="{FF2B5EF4-FFF2-40B4-BE49-F238E27FC236}">
                <a16:creationId xmlns:a16="http://schemas.microsoft.com/office/drawing/2014/main" id="{594D3375-1FB5-47FD-8591-918CD043EA88}"/>
              </a:ext>
            </a:extLst>
          </p:cNvPr>
          <p:cNvSpPr txBox="1"/>
          <p:nvPr/>
        </p:nvSpPr>
        <p:spPr>
          <a:xfrm>
            <a:off x="8780189" y="2031727"/>
            <a:ext cx="2021707"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Temporary Files</a:t>
            </a:r>
          </a:p>
        </p:txBody>
      </p:sp>
      <p:sp>
        <p:nvSpPr>
          <p:cNvPr id="27" name="TextBox 26">
            <a:extLst>
              <a:ext uri="{FF2B5EF4-FFF2-40B4-BE49-F238E27FC236}">
                <a16:creationId xmlns:a16="http://schemas.microsoft.com/office/drawing/2014/main" id="{B21BF1BC-E1DF-44B6-B4A9-B367747F5D17}"/>
              </a:ext>
            </a:extLst>
          </p:cNvPr>
          <p:cNvSpPr txBox="1"/>
          <p:nvPr/>
        </p:nvSpPr>
        <p:spPr>
          <a:xfrm>
            <a:off x="8780188" y="2513683"/>
            <a:ext cx="1519968"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Partial Files</a:t>
            </a:r>
          </a:p>
        </p:txBody>
      </p:sp>
      <p:sp>
        <p:nvSpPr>
          <p:cNvPr id="28" name="TextBox 27">
            <a:extLst>
              <a:ext uri="{FF2B5EF4-FFF2-40B4-BE49-F238E27FC236}">
                <a16:creationId xmlns:a16="http://schemas.microsoft.com/office/drawing/2014/main" id="{29661D30-5584-4891-A6D8-A4A3B929086C}"/>
              </a:ext>
            </a:extLst>
          </p:cNvPr>
          <p:cNvSpPr txBox="1"/>
          <p:nvPr/>
        </p:nvSpPr>
        <p:spPr>
          <a:xfrm>
            <a:off x="8780188" y="2991605"/>
            <a:ext cx="1369286"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Meta-Data</a:t>
            </a:r>
          </a:p>
        </p:txBody>
      </p:sp>
      <p:sp>
        <p:nvSpPr>
          <p:cNvPr id="29" name="TextBox 28">
            <a:extLst>
              <a:ext uri="{FF2B5EF4-FFF2-40B4-BE49-F238E27FC236}">
                <a16:creationId xmlns:a16="http://schemas.microsoft.com/office/drawing/2014/main" id="{07002664-FD54-4EE3-9514-D79A048062F4}"/>
              </a:ext>
            </a:extLst>
          </p:cNvPr>
          <p:cNvSpPr txBox="1"/>
          <p:nvPr/>
        </p:nvSpPr>
        <p:spPr>
          <a:xfrm>
            <a:off x="8809476" y="4018946"/>
            <a:ext cx="1997663"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Local Computer</a:t>
            </a:r>
          </a:p>
        </p:txBody>
      </p:sp>
      <p:sp>
        <p:nvSpPr>
          <p:cNvPr id="30" name="TextBox 29">
            <a:extLst>
              <a:ext uri="{FF2B5EF4-FFF2-40B4-BE49-F238E27FC236}">
                <a16:creationId xmlns:a16="http://schemas.microsoft.com/office/drawing/2014/main" id="{45CB0082-B21B-4EE0-9514-39B0C1E67068}"/>
              </a:ext>
            </a:extLst>
          </p:cNvPr>
          <p:cNvSpPr txBox="1"/>
          <p:nvPr/>
        </p:nvSpPr>
        <p:spPr>
          <a:xfrm>
            <a:off x="8803866" y="4496868"/>
            <a:ext cx="1661032"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Office Server</a:t>
            </a:r>
          </a:p>
        </p:txBody>
      </p:sp>
      <p:sp>
        <p:nvSpPr>
          <p:cNvPr id="31" name="TextBox 30">
            <a:extLst>
              <a:ext uri="{FF2B5EF4-FFF2-40B4-BE49-F238E27FC236}">
                <a16:creationId xmlns:a16="http://schemas.microsoft.com/office/drawing/2014/main" id="{7163364B-4B27-4581-8698-CF27CA3139E0}"/>
              </a:ext>
            </a:extLst>
          </p:cNvPr>
          <p:cNvSpPr txBox="1"/>
          <p:nvPr/>
        </p:nvSpPr>
        <p:spPr>
          <a:xfrm>
            <a:off x="8803866" y="4974790"/>
            <a:ext cx="160653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Email Server</a:t>
            </a:r>
          </a:p>
        </p:txBody>
      </p:sp>
      <p:sp>
        <p:nvSpPr>
          <p:cNvPr id="32" name="TextBox 31">
            <a:extLst>
              <a:ext uri="{FF2B5EF4-FFF2-40B4-BE49-F238E27FC236}">
                <a16:creationId xmlns:a16="http://schemas.microsoft.com/office/drawing/2014/main" id="{BBB38994-9D40-452A-A6F1-55B4668B0846}"/>
              </a:ext>
            </a:extLst>
          </p:cNvPr>
          <p:cNvSpPr txBox="1"/>
          <p:nvPr/>
        </p:nvSpPr>
        <p:spPr>
          <a:xfrm>
            <a:off x="8831117" y="5456746"/>
            <a:ext cx="2680542"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Internet Infrastructure</a:t>
            </a:r>
          </a:p>
        </p:txBody>
      </p:sp>
    </p:spTree>
    <p:extLst>
      <p:ext uri="{BB962C8B-B14F-4D97-AF65-F5344CB8AC3E}">
        <p14:creationId xmlns:p14="http://schemas.microsoft.com/office/powerpoint/2010/main" val="478833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D75835-D044-41C6-9802-11A07EC98A0F}"/>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FE67AE3-4CDA-4291-BE64-73C9CA8DCE69}"/>
              </a:ext>
            </a:extLst>
          </p:cNvPr>
          <p:cNvSpPr txBox="1"/>
          <p:nvPr/>
        </p:nvSpPr>
        <p:spPr>
          <a:xfrm>
            <a:off x="1081687" y="398775"/>
            <a:ext cx="6053260"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Client Data &amp; Information</a:t>
            </a:r>
          </a:p>
        </p:txBody>
      </p:sp>
      <p:sp>
        <p:nvSpPr>
          <p:cNvPr id="7" name="TextBox 6">
            <a:extLst>
              <a:ext uri="{FF2B5EF4-FFF2-40B4-BE49-F238E27FC236}">
                <a16:creationId xmlns:a16="http://schemas.microsoft.com/office/drawing/2014/main" id="{9CAADD4E-ADAA-4982-ADB5-AAC33C75F4D2}"/>
              </a:ext>
            </a:extLst>
          </p:cNvPr>
          <p:cNvSpPr txBox="1"/>
          <p:nvPr/>
        </p:nvSpPr>
        <p:spPr>
          <a:xfrm>
            <a:off x="2097998" y="1215057"/>
            <a:ext cx="3946914"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Where does this data exist?</a:t>
            </a:r>
          </a:p>
        </p:txBody>
      </p:sp>
      <p:sp>
        <p:nvSpPr>
          <p:cNvPr id="25" name="TextBox 24">
            <a:extLst>
              <a:ext uri="{FF2B5EF4-FFF2-40B4-BE49-F238E27FC236}">
                <a16:creationId xmlns:a16="http://schemas.microsoft.com/office/drawing/2014/main" id="{4A5D17AD-F8CB-4B73-9092-4B8142748AE5}"/>
              </a:ext>
            </a:extLst>
          </p:cNvPr>
          <p:cNvSpPr txBox="1"/>
          <p:nvPr/>
        </p:nvSpPr>
        <p:spPr>
          <a:xfrm>
            <a:off x="8842705" y="491108"/>
            <a:ext cx="2542684"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Data Concepts</a:t>
            </a:r>
          </a:p>
        </p:txBody>
      </p:sp>
      <p:sp>
        <p:nvSpPr>
          <p:cNvPr id="26" name="TextBox 25">
            <a:extLst>
              <a:ext uri="{FF2B5EF4-FFF2-40B4-BE49-F238E27FC236}">
                <a16:creationId xmlns:a16="http://schemas.microsoft.com/office/drawing/2014/main" id="{DE916F3D-6EF6-413B-A8E0-E2ACB6144626}"/>
              </a:ext>
            </a:extLst>
          </p:cNvPr>
          <p:cNvSpPr txBox="1"/>
          <p:nvPr/>
        </p:nvSpPr>
        <p:spPr>
          <a:xfrm>
            <a:off x="8407123" y="1092140"/>
            <a:ext cx="2173993"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Types of Data:</a:t>
            </a:r>
          </a:p>
        </p:txBody>
      </p:sp>
      <p:sp>
        <p:nvSpPr>
          <p:cNvPr id="27" name="TextBox 26">
            <a:extLst>
              <a:ext uri="{FF2B5EF4-FFF2-40B4-BE49-F238E27FC236}">
                <a16:creationId xmlns:a16="http://schemas.microsoft.com/office/drawing/2014/main" id="{82A628F9-44C4-49B3-9AEE-817CB2CC992C}"/>
              </a:ext>
            </a:extLst>
          </p:cNvPr>
          <p:cNvSpPr txBox="1"/>
          <p:nvPr/>
        </p:nvSpPr>
        <p:spPr>
          <a:xfrm>
            <a:off x="8407122" y="3474498"/>
            <a:ext cx="2696572"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Locations of Data:</a:t>
            </a:r>
          </a:p>
        </p:txBody>
      </p:sp>
      <p:sp>
        <p:nvSpPr>
          <p:cNvPr id="28" name="TextBox 27">
            <a:extLst>
              <a:ext uri="{FF2B5EF4-FFF2-40B4-BE49-F238E27FC236}">
                <a16:creationId xmlns:a16="http://schemas.microsoft.com/office/drawing/2014/main" id="{5CEB49BF-8A3F-4041-89B8-C74E96E4FE11}"/>
              </a:ext>
            </a:extLst>
          </p:cNvPr>
          <p:cNvSpPr txBox="1"/>
          <p:nvPr/>
        </p:nvSpPr>
        <p:spPr>
          <a:xfrm>
            <a:off x="8780189" y="1631617"/>
            <a:ext cx="2656496"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Complete Documents</a:t>
            </a:r>
          </a:p>
        </p:txBody>
      </p:sp>
      <p:sp>
        <p:nvSpPr>
          <p:cNvPr id="29" name="TextBox 28">
            <a:extLst>
              <a:ext uri="{FF2B5EF4-FFF2-40B4-BE49-F238E27FC236}">
                <a16:creationId xmlns:a16="http://schemas.microsoft.com/office/drawing/2014/main" id="{FAA6062E-2616-4EAF-BA5E-F72DE35C4358}"/>
              </a:ext>
            </a:extLst>
          </p:cNvPr>
          <p:cNvSpPr txBox="1"/>
          <p:nvPr/>
        </p:nvSpPr>
        <p:spPr>
          <a:xfrm>
            <a:off x="8780189" y="2031727"/>
            <a:ext cx="2021707"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Temporary Files</a:t>
            </a:r>
          </a:p>
        </p:txBody>
      </p:sp>
      <p:sp>
        <p:nvSpPr>
          <p:cNvPr id="30" name="TextBox 29">
            <a:extLst>
              <a:ext uri="{FF2B5EF4-FFF2-40B4-BE49-F238E27FC236}">
                <a16:creationId xmlns:a16="http://schemas.microsoft.com/office/drawing/2014/main" id="{359F1B9A-147F-42A7-922E-F8C1ABFA9940}"/>
              </a:ext>
            </a:extLst>
          </p:cNvPr>
          <p:cNvSpPr txBox="1"/>
          <p:nvPr/>
        </p:nvSpPr>
        <p:spPr>
          <a:xfrm>
            <a:off x="8780188" y="2513683"/>
            <a:ext cx="1519968"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Partial Files</a:t>
            </a:r>
          </a:p>
        </p:txBody>
      </p:sp>
      <p:sp>
        <p:nvSpPr>
          <p:cNvPr id="31" name="TextBox 30">
            <a:extLst>
              <a:ext uri="{FF2B5EF4-FFF2-40B4-BE49-F238E27FC236}">
                <a16:creationId xmlns:a16="http://schemas.microsoft.com/office/drawing/2014/main" id="{E1549DC3-C1B8-46A4-B591-B59BC7FF80F2}"/>
              </a:ext>
            </a:extLst>
          </p:cNvPr>
          <p:cNvSpPr txBox="1"/>
          <p:nvPr/>
        </p:nvSpPr>
        <p:spPr>
          <a:xfrm>
            <a:off x="8780188" y="2991605"/>
            <a:ext cx="1369286"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Meta-Data</a:t>
            </a:r>
          </a:p>
        </p:txBody>
      </p:sp>
      <p:sp>
        <p:nvSpPr>
          <p:cNvPr id="32" name="TextBox 31">
            <a:extLst>
              <a:ext uri="{FF2B5EF4-FFF2-40B4-BE49-F238E27FC236}">
                <a16:creationId xmlns:a16="http://schemas.microsoft.com/office/drawing/2014/main" id="{B13EE9D3-2E2C-4E2A-BD69-F0CF77541509}"/>
              </a:ext>
            </a:extLst>
          </p:cNvPr>
          <p:cNvSpPr txBox="1"/>
          <p:nvPr/>
        </p:nvSpPr>
        <p:spPr>
          <a:xfrm>
            <a:off x="8809476" y="4018946"/>
            <a:ext cx="1997663"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Local Computer</a:t>
            </a:r>
          </a:p>
        </p:txBody>
      </p:sp>
      <p:sp>
        <p:nvSpPr>
          <p:cNvPr id="33" name="TextBox 32">
            <a:extLst>
              <a:ext uri="{FF2B5EF4-FFF2-40B4-BE49-F238E27FC236}">
                <a16:creationId xmlns:a16="http://schemas.microsoft.com/office/drawing/2014/main" id="{1B2308F4-87E1-4223-9FEC-800FFFE6F34B}"/>
              </a:ext>
            </a:extLst>
          </p:cNvPr>
          <p:cNvSpPr txBox="1"/>
          <p:nvPr/>
        </p:nvSpPr>
        <p:spPr>
          <a:xfrm>
            <a:off x="8803866" y="4496868"/>
            <a:ext cx="1661032"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Office Server</a:t>
            </a:r>
          </a:p>
        </p:txBody>
      </p:sp>
      <p:sp>
        <p:nvSpPr>
          <p:cNvPr id="34" name="TextBox 33">
            <a:extLst>
              <a:ext uri="{FF2B5EF4-FFF2-40B4-BE49-F238E27FC236}">
                <a16:creationId xmlns:a16="http://schemas.microsoft.com/office/drawing/2014/main" id="{C39BA819-4284-44A9-8E33-2DB03D5FB8D2}"/>
              </a:ext>
            </a:extLst>
          </p:cNvPr>
          <p:cNvSpPr txBox="1"/>
          <p:nvPr/>
        </p:nvSpPr>
        <p:spPr>
          <a:xfrm>
            <a:off x="8803866" y="4974790"/>
            <a:ext cx="160653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Email Server</a:t>
            </a:r>
          </a:p>
        </p:txBody>
      </p:sp>
      <p:sp>
        <p:nvSpPr>
          <p:cNvPr id="35" name="TextBox 34">
            <a:extLst>
              <a:ext uri="{FF2B5EF4-FFF2-40B4-BE49-F238E27FC236}">
                <a16:creationId xmlns:a16="http://schemas.microsoft.com/office/drawing/2014/main" id="{18E67325-224D-435A-8108-31B3E3878D5C}"/>
              </a:ext>
            </a:extLst>
          </p:cNvPr>
          <p:cNvSpPr txBox="1"/>
          <p:nvPr/>
        </p:nvSpPr>
        <p:spPr>
          <a:xfrm>
            <a:off x="8831117" y="5456746"/>
            <a:ext cx="2680542"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Internet Infrastructure</a:t>
            </a:r>
          </a:p>
        </p:txBody>
      </p:sp>
      <p:sp>
        <p:nvSpPr>
          <p:cNvPr id="36" name="TextBox 35">
            <a:extLst>
              <a:ext uri="{FF2B5EF4-FFF2-40B4-BE49-F238E27FC236}">
                <a16:creationId xmlns:a16="http://schemas.microsoft.com/office/drawing/2014/main" id="{A45FC605-4D5B-4815-BB79-AB1742930A9B}"/>
              </a:ext>
            </a:extLst>
          </p:cNvPr>
          <p:cNvSpPr txBox="1"/>
          <p:nvPr/>
        </p:nvSpPr>
        <p:spPr>
          <a:xfrm>
            <a:off x="662341" y="2015276"/>
            <a:ext cx="2767104"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Remote Locations:</a:t>
            </a:r>
          </a:p>
        </p:txBody>
      </p:sp>
      <p:sp>
        <p:nvSpPr>
          <p:cNvPr id="37" name="TextBox 36">
            <a:extLst>
              <a:ext uri="{FF2B5EF4-FFF2-40B4-BE49-F238E27FC236}">
                <a16:creationId xmlns:a16="http://schemas.microsoft.com/office/drawing/2014/main" id="{F039528F-49D6-4622-A810-5172F9CADEB7}"/>
              </a:ext>
            </a:extLst>
          </p:cNvPr>
          <p:cNvSpPr txBox="1"/>
          <p:nvPr/>
        </p:nvSpPr>
        <p:spPr>
          <a:xfrm>
            <a:off x="662341" y="3919395"/>
            <a:ext cx="2448106" cy="461665"/>
          </a:xfrm>
          <a:prstGeom prst="rect">
            <a:avLst/>
          </a:prstGeom>
          <a:noFill/>
        </p:spPr>
        <p:txBody>
          <a:bodyPr wrap="none" rtlCol="0">
            <a:spAutoFit/>
          </a:bodyPr>
          <a:lstStyle/>
          <a:p>
            <a:r>
              <a:rPr lang="en-US" sz="2400" dirty="0">
                <a:solidFill>
                  <a:schemeClr val="tx2"/>
                </a:solidFill>
                <a:latin typeface="Roboto Medium" panose="02000000000000000000" pitchFamily="2" charset="0"/>
                <a:ea typeface="Roboto Medium" panose="02000000000000000000" pitchFamily="2" charset="0"/>
              </a:rPr>
              <a:t>Local Locations:</a:t>
            </a:r>
          </a:p>
        </p:txBody>
      </p:sp>
      <p:sp>
        <p:nvSpPr>
          <p:cNvPr id="12" name="TextBox 11">
            <a:extLst>
              <a:ext uri="{FF2B5EF4-FFF2-40B4-BE49-F238E27FC236}">
                <a16:creationId xmlns:a16="http://schemas.microsoft.com/office/drawing/2014/main" id="{ACBA89CA-9D13-4E6D-923B-EDC4DE9070A1}"/>
              </a:ext>
            </a:extLst>
          </p:cNvPr>
          <p:cNvSpPr txBox="1"/>
          <p:nvPr/>
        </p:nvSpPr>
        <p:spPr>
          <a:xfrm>
            <a:off x="1081687" y="2513683"/>
            <a:ext cx="6170760" cy="646331"/>
          </a:xfrm>
          <a:prstGeom prst="rect">
            <a:avLst/>
          </a:prstGeom>
          <a:noFill/>
        </p:spPr>
        <p:txBody>
          <a:bodyPr wrap="square" rtlCol="0">
            <a:spAutoFit/>
          </a:bodyPr>
          <a:lstStyle/>
          <a:p>
            <a:r>
              <a:rPr lang="en-US" dirty="0"/>
              <a:t>Remote Locations are places that you need to be connected to the internet in order to get to.</a:t>
            </a:r>
          </a:p>
        </p:txBody>
      </p:sp>
      <p:sp>
        <p:nvSpPr>
          <p:cNvPr id="38" name="TextBox 37">
            <a:extLst>
              <a:ext uri="{FF2B5EF4-FFF2-40B4-BE49-F238E27FC236}">
                <a16:creationId xmlns:a16="http://schemas.microsoft.com/office/drawing/2014/main" id="{3DB8D894-0E9C-4D1B-A5E9-AB7BE2F8DD27}"/>
              </a:ext>
            </a:extLst>
          </p:cNvPr>
          <p:cNvSpPr txBox="1"/>
          <p:nvPr/>
        </p:nvSpPr>
        <p:spPr>
          <a:xfrm>
            <a:off x="1081687" y="4494110"/>
            <a:ext cx="6170760" cy="646331"/>
          </a:xfrm>
          <a:prstGeom prst="rect">
            <a:avLst/>
          </a:prstGeom>
          <a:noFill/>
        </p:spPr>
        <p:txBody>
          <a:bodyPr wrap="square" rtlCol="0">
            <a:spAutoFit/>
          </a:bodyPr>
          <a:lstStyle/>
          <a:p>
            <a:r>
              <a:rPr lang="en-US" dirty="0"/>
              <a:t>Local Locations are those places that you can access even when you are not connected to the internet at large.</a:t>
            </a:r>
          </a:p>
        </p:txBody>
      </p:sp>
    </p:spTree>
    <p:extLst>
      <p:ext uri="{BB962C8B-B14F-4D97-AF65-F5344CB8AC3E}">
        <p14:creationId xmlns:p14="http://schemas.microsoft.com/office/powerpoint/2010/main" val="1472033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D75835-D044-41C6-9802-11A07EC98A0F}"/>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FE67AE3-4CDA-4291-BE64-73C9CA8DCE69}"/>
              </a:ext>
            </a:extLst>
          </p:cNvPr>
          <p:cNvSpPr txBox="1"/>
          <p:nvPr/>
        </p:nvSpPr>
        <p:spPr>
          <a:xfrm>
            <a:off x="1081687" y="398775"/>
            <a:ext cx="6053260"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Client Data &amp; Information</a:t>
            </a:r>
          </a:p>
        </p:txBody>
      </p:sp>
      <p:sp>
        <p:nvSpPr>
          <p:cNvPr id="7" name="TextBox 6">
            <a:extLst>
              <a:ext uri="{FF2B5EF4-FFF2-40B4-BE49-F238E27FC236}">
                <a16:creationId xmlns:a16="http://schemas.microsoft.com/office/drawing/2014/main" id="{9CAADD4E-ADAA-4982-ADB5-AAC33C75F4D2}"/>
              </a:ext>
            </a:extLst>
          </p:cNvPr>
          <p:cNvSpPr txBox="1"/>
          <p:nvPr/>
        </p:nvSpPr>
        <p:spPr>
          <a:xfrm>
            <a:off x="1831892" y="1784443"/>
            <a:ext cx="4552849"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Where is Remote Data Located?</a:t>
            </a:r>
          </a:p>
        </p:txBody>
      </p:sp>
      <p:sp>
        <p:nvSpPr>
          <p:cNvPr id="14" name="Rectangle: Rounded Corners 13">
            <a:extLst>
              <a:ext uri="{FF2B5EF4-FFF2-40B4-BE49-F238E27FC236}">
                <a16:creationId xmlns:a16="http://schemas.microsoft.com/office/drawing/2014/main" id="{10B384B2-2833-4320-B87C-9C7CD7E40C60}"/>
              </a:ext>
            </a:extLst>
          </p:cNvPr>
          <p:cNvSpPr/>
          <p:nvPr/>
        </p:nvSpPr>
        <p:spPr>
          <a:xfrm>
            <a:off x="1114275" y="2583654"/>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OneDrive</a:t>
            </a:r>
          </a:p>
        </p:txBody>
      </p:sp>
      <p:sp>
        <p:nvSpPr>
          <p:cNvPr id="15" name="Rectangle: Rounded Corners 14">
            <a:extLst>
              <a:ext uri="{FF2B5EF4-FFF2-40B4-BE49-F238E27FC236}">
                <a16:creationId xmlns:a16="http://schemas.microsoft.com/office/drawing/2014/main" id="{CD4F1903-4A4A-4C74-ACC0-849B6DB2286B}"/>
              </a:ext>
            </a:extLst>
          </p:cNvPr>
          <p:cNvSpPr/>
          <p:nvPr/>
        </p:nvSpPr>
        <p:spPr>
          <a:xfrm>
            <a:off x="1097982" y="3445596"/>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DropBox</a:t>
            </a:r>
            <a:endParaRPr lang="en-US" dirty="0"/>
          </a:p>
        </p:txBody>
      </p:sp>
      <p:sp>
        <p:nvSpPr>
          <p:cNvPr id="16" name="Rectangle: Rounded Corners 15">
            <a:extLst>
              <a:ext uri="{FF2B5EF4-FFF2-40B4-BE49-F238E27FC236}">
                <a16:creationId xmlns:a16="http://schemas.microsoft.com/office/drawing/2014/main" id="{8599BF22-FDDC-47E9-8A97-D1528A8EDCE8}"/>
              </a:ext>
            </a:extLst>
          </p:cNvPr>
          <p:cNvSpPr/>
          <p:nvPr/>
        </p:nvSpPr>
        <p:spPr>
          <a:xfrm>
            <a:off x="1081687" y="4307538"/>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Box</a:t>
            </a:r>
          </a:p>
        </p:txBody>
      </p:sp>
      <p:sp>
        <p:nvSpPr>
          <p:cNvPr id="17" name="Rectangle: Rounded Corners 16">
            <a:extLst>
              <a:ext uri="{FF2B5EF4-FFF2-40B4-BE49-F238E27FC236}">
                <a16:creationId xmlns:a16="http://schemas.microsoft.com/office/drawing/2014/main" id="{217BE5A8-5D1C-43ED-9F49-66807C58D359}"/>
              </a:ext>
            </a:extLst>
          </p:cNvPr>
          <p:cNvSpPr/>
          <p:nvPr/>
        </p:nvSpPr>
        <p:spPr>
          <a:xfrm>
            <a:off x="3232513" y="2583654"/>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Webserver</a:t>
            </a:r>
          </a:p>
        </p:txBody>
      </p:sp>
      <p:sp>
        <p:nvSpPr>
          <p:cNvPr id="18" name="Rectangle: Rounded Corners 17">
            <a:extLst>
              <a:ext uri="{FF2B5EF4-FFF2-40B4-BE49-F238E27FC236}">
                <a16:creationId xmlns:a16="http://schemas.microsoft.com/office/drawing/2014/main" id="{9721B66C-1F0F-472C-8CAB-D60BC859977B}"/>
              </a:ext>
            </a:extLst>
          </p:cNvPr>
          <p:cNvSpPr/>
          <p:nvPr/>
        </p:nvSpPr>
        <p:spPr>
          <a:xfrm>
            <a:off x="3216220" y="3445596"/>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Server</a:t>
            </a:r>
          </a:p>
        </p:txBody>
      </p:sp>
      <p:sp>
        <p:nvSpPr>
          <p:cNvPr id="19" name="Rectangle: Rounded Corners 18">
            <a:extLst>
              <a:ext uri="{FF2B5EF4-FFF2-40B4-BE49-F238E27FC236}">
                <a16:creationId xmlns:a16="http://schemas.microsoft.com/office/drawing/2014/main" id="{0EFCCB84-8D2A-4CEE-9BBA-F8D5A3EABD58}"/>
              </a:ext>
            </a:extLst>
          </p:cNvPr>
          <p:cNvSpPr/>
          <p:nvPr/>
        </p:nvSpPr>
        <p:spPr>
          <a:xfrm>
            <a:off x="3199925" y="4307538"/>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Email Server</a:t>
            </a:r>
          </a:p>
        </p:txBody>
      </p:sp>
      <p:sp>
        <p:nvSpPr>
          <p:cNvPr id="20" name="Rectangle: Rounded Corners 19">
            <a:extLst>
              <a:ext uri="{FF2B5EF4-FFF2-40B4-BE49-F238E27FC236}">
                <a16:creationId xmlns:a16="http://schemas.microsoft.com/office/drawing/2014/main" id="{E1EF61B9-DA40-4C4C-9838-629858318F94}"/>
              </a:ext>
            </a:extLst>
          </p:cNvPr>
          <p:cNvSpPr/>
          <p:nvPr/>
        </p:nvSpPr>
        <p:spPr>
          <a:xfrm>
            <a:off x="5350751" y="2583654"/>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Infrastructure</a:t>
            </a:r>
          </a:p>
        </p:txBody>
      </p:sp>
      <p:sp>
        <p:nvSpPr>
          <p:cNvPr id="21" name="Rectangle: Rounded Corners 20">
            <a:extLst>
              <a:ext uri="{FF2B5EF4-FFF2-40B4-BE49-F238E27FC236}">
                <a16:creationId xmlns:a16="http://schemas.microsoft.com/office/drawing/2014/main" id="{BC2F9703-FCC7-429A-970D-02F48BC2ABD6}"/>
              </a:ext>
            </a:extLst>
          </p:cNvPr>
          <p:cNvSpPr/>
          <p:nvPr/>
        </p:nvSpPr>
        <p:spPr>
          <a:xfrm>
            <a:off x="5334458" y="3445596"/>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Private Servers</a:t>
            </a:r>
          </a:p>
        </p:txBody>
      </p:sp>
      <p:sp>
        <p:nvSpPr>
          <p:cNvPr id="22" name="Rectangle: Rounded Corners 21">
            <a:extLst>
              <a:ext uri="{FF2B5EF4-FFF2-40B4-BE49-F238E27FC236}">
                <a16:creationId xmlns:a16="http://schemas.microsoft.com/office/drawing/2014/main" id="{2AC89DD9-A6D3-4CB5-B8D0-68812F82D6F4}"/>
              </a:ext>
            </a:extLst>
          </p:cNvPr>
          <p:cNvSpPr/>
          <p:nvPr/>
        </p:nvSpPr>
        <p:spPr>
          <a:xfrm>
            <a:off x="5318163" y="4307538"/>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Phone Servers</a:t>
            </a:r>
          </a:p>
        </p:txBody>
      </p:sp>
      <p:sp>
        <p:nvSpPr>
          <p:cNvPr id="23" name="TextBox 22">
            <a:extLst>
              <a:ext uri="{FF2B5EF4-FFF2-40B4-BE49-F238E27FC236}">
                <a16:creationId xmlns:a16="http://schemas.microsoft.com/office/drawing/2014/main" id="{AFB51B6D-61D6-4DEC-AAC8-84EF1B5551B3}"/>
              </a:ext>
            </a:extLst>
          </p:cNvPr>
          <p:cNvSpPr txBox="1"/>
          <p:nvPr/>
        </p:nvSpPr>
        <p:spPr>
          <a:xfrm>
            <a:off x="1027184" y="5169480"/>
            <a:ext cx="5357557" cy="369332"/>
          </a:xfrm>
          <a:prstGeom prst="rect">
            <a:avLst/>
          </a:prstGeom>
          <a:noFill/>
        </p:spPr>
        <p:txBody>
          <a:bodyPr wrap="none" rtlCol="0">
            <a:spAutoFit/>
          </a:bodyPr>
          <a:lstStyle/>
          <a:p>
            <a:r>
              <a:rPr lang="en-US" dirty="0">
                <a:solidFill>
                  <a:schemeClr val="tx1">
                    <a:lumMod val="50000"/>
                    <a:lumOff val="50000"/>
                  </a:schemeClr>
                </a:solidFill>
                <a:latin typeface="Roboto" panose="02000000000000000000" pitchFamily="2" charset="0"/>
                <a:ea typeface="Roboto" panose="02000000000000000000" pitchFamily="2" charset="0"/>
              </a:rPr>
              <a:t>* These categories are not exclusive of each other.</a:t>
            </a:r>
          </a:p>
        </p:txBody>
      </p:sp>
      <p:sp>
        <p:nvSpPr>
          <p:cNvPr id="25" name="TextBox 24">
            <a:extLst>
              <a:ext uri="{FF2B5EF4-FFF2-40B4-BE49-F238E27FC236}">
                <a16:creationId xmlns:a16="http://schemas.microsoft.com/office/drawing/2014/main" id="{77494347-F067-4C39-9268-E90552A6F89F}"/>
              </a:ext>
            </a:extLst>
          </p:cNvPr>
          <p:cNvSpPr txBox="1"/>
          <p:nvPr/>
        </p:nvSpPr>
        <p:spPr>
          <a:xfrm>
            <a:off x="559129" y="1107335"/>
            <a:ext cx="6789038" cy="461665"/>
          </a:xfrm>
          <a:prstGeom prst="rect">
            <a:avLst/>
          </a:prstGeom>
          <a:noFill/>
        </p:spPr>
        <p:txBody>
          <a:bodyPr wrap="none" rtlCol="0">
            <a:spAutoFit/>
          </a:bodyPr>
          <a:lstStyle/>
          <a:p>
            <a:r>
              <a:rPr lang="en-US" sz="2400" dirty="0">
                <a:solidFill>
                  <a:schemeClr val="tx2"/>
                </a:solidFill>
                <a:latin typeface="Roboto Black" panose="02000000000000000000" pitchFamily="2" charset="0"/>
                <a:ea typeface="Roboto Black" panose="02000000000000000000" pitchFamily="2" charset="0"/>
              </a:rPr>
              <a:t>Remote Data: </a:t>
            </a:r>
            <a:r>
              <a:rPr lang="en-US" sz="2400" dirty="0">
                <a:solidFill>
                  <a:schemeClr val="tx2"/>
                </a:solidFill>
                <a:latin typeface="Roboto" panose="02000000000000000000" pitchFamily="2" charset="0"/>
                <a:ea typeface="Roboto" panose="02000000000000000000" pitchFamily="2" charset="0"/>
              </a:rPr>
              <a:t>Data not physically on your device</a:t>
            </a:r>
          </a:p>
        </p:txBody>
      </p:sp>
      <p:sp>
        <p:nvSpPr>
          <p:cNvPr id="24" name="TextBox 23">
            <a:extLst>
              <a:ext uri="{FF2B5EF4-FFF2-40B4-BE49-F238E27FC236}">
                <a16:creationId xmlns:a16="http://schemas.microsoft.com/office/drawing/2014/main" id="{96190424-0159-41F7-BB3B-F1EEA141D375}"/>
              </a:ext>
            </a:extLst>
          </p:cNvPr>
          <p:cNvSpPr txBox="1"/>
          <p:nvPr/>
        </p:nvSpPr>
        <p:spPr>
          <a:xfrm>
            <a:off x="8842705" y="491108"/>
            <a:ext cx="2542684"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Data Concepts</a:t>
            </a:r>
          </a:p>
        </p:txBody>
      </p:sp>
      <p:sp>
        <p:nvSpPr>
          <p:cNvPr id="26" name="TextBox 25">
            <a:extLst>
              <a:ext uri="{FF2B5EF4-FFF2-40B4-BE49-F238E27FC236}">
                <a16:creationId xmlns:a16="http://schemas.microsoft.com/office/drawing/2014/main" id="{F02E452B-97E0-40E2-A2D5-46887286DF6F}"/>
              </a:ext>
            </a:extLst>
          </p:cNvPr>
          <p:cNvSpPr txBox="1"/>
          <p:nvPr/>
        </p:nvSpPr>
        <p:spPr>
          <a:xfrm>
            <a:off x="8407123" y="1092140"/>
            <a:ext cx="2173993"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Types of Data:</a:t>
            </a:r>
          </a:p>
        </p:txBody>
      </p:sp>
      <p:sp>
        <p:nvSpPr>
          <p:cNvPr id="27" name="TextBox 26">
            <a:extLst>
              <a:ext uri="{FF2B5EF4-FFF2-40B4-BE49-F238E27FC236}">
                <a16:creationId xmlns:a16="http://schemas.microsoft.com/office/drawing/2014/main" id="{80D555CA-DF3B-441F-A07A-20292CBA9157}"/>
              </a:ext>
            </a:extLst>
          </p:cNvPr>
          <p:cNvSpPr txBox="1"/>
          <p:nvPr/>
        </p:nvSpPr>
        <p:spPr>
          <a:xfrm>
            <a:off x="8407122" y="3474498"/>
            <a:ext cx="2696572"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Locations of Data:</a:t>
            </a:r>
          </a:p>
        </p:txBody>
      </p:sp>
      <p:sp>
        <p:nvSpPr>
          <p:cNvPr id="28" name="TextBox 27">
            <a:extLst>
              <a:ext uri="{FF2B5EF4-FFF2-40B4-BE49-F238E27FC236}">
                <a16:creationId xmlns:a16="http://schemas.microsoft.com/office/drawing/2014/main" id="{D23B272A-1B01-4417-9377-F5EA1CBF983F}"/>
              </a:ext>
            </a:extLst>
          </p:cNvPr>
          <p:cNvSpPr txBox="1"/>
          <p:nvPr/>
        </p:nvSpPr>
        <p:spPr>
          <a:xfrm>
            <a:off x="8780189" y="1631617"/>
            <a:ext cx="2656496"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Complete Documents</a:t>
            </a:r>
          </a:p>
        </p:txBody>
      </p:sp>
      <p:sp>
        <p:nvSpPr>
          <p:cNvPr id="29" name="TextBox 28">
            <a:extLst>
              <a:ext uri="{FF2B5EF4-FFF2-40B4-BE49-F238E27FC236}">
                <a16:creationId xmlns:a16="http://schemas.microsoft.com/office/drawing/2014/main" id="{F91302DA-843C-4314-AA2A-F8F8D835A314}"/>
              </a:ext>
            </a:extLst>
          </p:cNvPr>
          <p:cNvSpPr txBox="1"/>
          <p:nvPr/>
        </p:nvSpPr>
        <p:spPr>
          <a:xfrm>
            <a:off x="8780189" y="2031727"/>
            <a:ext cx="2021707"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Temporary Files</a:t>
            </a:r>
          </a:p>
        </p:txBody>
      </p:sp>
      <p:sp>
        <p:nvSpPr>
          <p:cNvPr id="30" name="TextBox 29">
            <a:extLst>
              <a:ext uri="{FF2B5EF4-FFF2-40B4-BE49-F238E27FC236}">
                <a16:creationId xmlns:a16="http://schemas.microsoft.com/office/drawing/2014/main" id="{47A978B9-607A-4A75-8ADB-74AD7AEBBE5C}"/>
              </a:ext>
            </a:extLst>
          </p:cNvPr>
          <p:cNvSpPr txBox="1"/>
          <p:nvPr/>
        </p:nvSpPr>
        <p:spPr>
          <a:xfrm>
            <a:off x="8780188" y="2513683"/>
            <a:ext cx="1519968"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Partial Files</a:t>
            </a:r>
          </a:p>
        </p:txBody>
      </p:sp>
      <p:sp>
        <p:nvSpPr>
          <p:cNvPr id="31" name="TextBox 30">
            <a:extLst>
              <a:ext uri="{FF2B5EF4-FFF2-40B4-BE49-F238E27FC236}">
                <a16:creationId xmlns:a16="http://schemas.microsoft.com/office/drawing/2014/main" id="{E9CF2000-A695-44D9-8740-732A5F30BE07}"/>
              </a:ext>
            </a:extLst>
          </p:cNvPr>
          <p:cNvSpPr txBox="1"/>
          <p:nvPr/>
        </p:nvSpPr>
        <p:spPr>
          <a:xfrm>
            <a:off x="8780188" y="2991605"/>
            <a:ext cx="1369286"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Meta-Data</a:t>
            </a:r>
          </a:p>
        </p:txBody>
      </p:sp>
      <p:sp>
        <p:nvSpPr>
          <p:cNvPr id="32" name="TextBox 31">
            <a:extLst>
              <a:ext uri="{FF2B5EF4-FFF2-40B4-BE49-F238E27FC236}">
                <a16:creationId xmlns:a16="http://schemas.microsoft.com/office/drawing/2014/main" id="{033321C6-E431-4765-BBDE-F48A05597192}"/>
              </a:ext>
            </a:extLst>
          </p:cNvPr>
          <p:cNvSpPr txBox="1"/>
          <p:nvPr/>
        </p:nvSpPr>
        <p:spPr>
          <a:xfrm>
            <a:off x="8809476" y="4018946"/>
            <a:ext cx="1997663"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Local Computer</a:t>
            </a:r>
          </a:p>
        </p:txBody>
      </p:sp>
      <p:sp>
        <p:nvSpPr>
          <p:cNvPr id="33" name="TextBox 32">
            <a:extLst>
              <a:ext uri="{FF2B5EF4-FFF2-40B4-BE49-F238E27FC236}">
                <a16:creationId xmlns:a16="http://schemas.microsoft.com/office/drawing/2014/main" id="{BB33EB05-E7AA-4A63-950C-D3281E1A504A}"/>
              </a:ext>
            </a:extLst>
          </p:cNvPr>
          <p:cNvSpPr txBox="1"/>
          <p:nvPr/>
        </p:nvSpPr>
        <p:spPr>
          <a:xfrm>
            <a:off x="8803866" y="4496868"/>
            <a:ext cx="1661032"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Office Server</a:t>
            </a:r>
          </a:p>
        </p:txBody>
      </p:sp>
      <p:sp>
        <p:nvSpPr>
          <p:cNvPr id="34" name="TextBox 33">
            <a:extLst>
              <a:ext uri="{FF2B5EF4-FFF2-40B4-BE49-F238E27FC236}">
                <a16:creationId xmlns:a16="http://schemas.microsoft.com/office/drawing/2014/main" id="{489C24FA-9503-4240-9839-4CAD4A3C0A1A}"/>
              </a:ext>
            </a:extLst>
          </p:cNvPr>
          <p:cNvSpPr txBox="1"/>
          <p:nvPr/>
        </p:nvSpPr>
        <p:spPr>
          <a:xfrm>
            <a:off x="8803866" y="4974790"/>
            <a:ext cx="160653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Email Server</a:t>
            </a:r>
          </a:p>
        </p:txBody>
      </p:sp>
      <p:sp>
        <p:nvSpPr>
          <p:cNvPr id="35" name="TextBox 34">
            <a:extLst>
              <a:ext uri="{FF2B5EF4-FFF2-40B4-BE49-F238E27FC236}">
                <a16:creationId xmlns:a16="http://schemas.microsoft.com/office/drawing/2014/main" id="{FC820133-6936-44FF-BBAA-9CBA790BD505}"/>
              </a:ext>
            </a:extLst>
          </p:cNvPr>
          <p:cNvSpPr txBox="1"/>
          <p:nvPr/>
        </p:nvSpPr>
        <p:spPr>
          <a:xfrm>
            <a:off x="8831117" y="5456746"/>
            <a:ext cx="2680542"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Internet Infrastructure</a:t>
            </a:r>
          </a:p>
        </p:txBody>
      </p:sp>
    </p:spTree>
    <p:extLst>
      <p:ext uri="{BB962C8B-B14F-4D97-AF65-F5344CB8AC3E}">
        <p14:creationId xmlns:p14="http://schemas.microsoft.com/office/powerpoint/2010/main" val="542725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D75835-D044-41C6-9802-11A07EC98A0F}"/>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FE67AE3-4CDA-4291-BE64-73C9CA8DCE69}"/>
              </a:ext>
            </a:extLst>
          </p:cNvPr>
          <p:cNvSpPr txBox="1"/>
          <p:nvPr/>
        </p:nvSpPr>
        <p:spPr>
          <a:xfrm>
            <a:off x="1081687" y="398775"/>
            <a:ext cx="6053260"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Client Data &amp; Information</a:t>
            </a:r>
          </a:p>
        </p:txBody>
      </p:sp>
      <p:sp>
        <p:nvSpPr>
          <p:cNvPr id="7" name="TextBox 6">
            <a:extLst>
              <a:ext uri="{FF2B5EF4-FFF2-40B4-BE49-F238E27FC236}">
                <a16:creationId xmlns:a16="http://schemas.microsoft.com/office/drawing/2014/main" id="{9CAADD4E-ADAA-4982-ADB5-AAC33C75F4D2}"/>
              </a:ext>
            </a:extLst>
          </p:cNvPr>
          <p:cNvSpPr txBox="1"/>
          <p:nvPr/>
        </p:nvSpPr>
        <p:spPr>
          <a:xfrm>
            <a:off x="559129" y="1107335"/>
            <a:ext cx="3918060" cy="461665"/>
          </a:xfrm>
          <a:prstGeom prst="rect">
            <a:avLst/>
          </a:prstGeom>
          <a:noFill/>
        </p:spPr>
        <p:txBody>
          <a:bodyPr wrap="none" rtlCol="0">
            <a:spAutoFit/>
          </a:bodyPr>
          <a:lstStyle/>
          <a:p>
            <a:r>
              <a:rPr lang="en-US" sz="2400" dirty="0">
                <a:solidFill>
                  <a:schemeClr val="tx2"/>
                </a:solidFill>
                <a:latin typeface="Roboto Black" panose="02000000000000000000" pitchFamily="2" charset="0"/>
                <a:ea typeface="Roboto Black" panose="02000000000000000000" pitchFamily="2" charset="0"/>
              </a:rPr>
              <a:t>Remote Data: </a:t>
            </a:r>
            <a:r>
              <a:rPr lang="en-US" sz="2400" dirty="0">
                <a:solidFill>
                  <a:schemeClr val="tx2"/>
                </a:solidFill>
                <a:latin typeface="Roboto" panose="02000000000000000000" pitchFamily="2" charset="0"/>
                <a:ea typeface="Roboto" panose="02000000000000000000" pitchFamily="2" charset="0"/>
              </a:rPr>
              <a:t>Data Centers</a:t>
            </a:r>
          </a:p>
        </p:txBody>
      </p:sp>
      <p:pic>
        <p:nvPicPr>
          <p:cNvPr id="16" name="Picture 15">
            <a:extLst>
              <a:ext uri="{FF2B5EF4-FFF2-40B4-BE49-F238E27FC236}">
                <a16:creationId xmlns:a16="http://schemas.microsoft.com/office/drawing/2014/main" id="{4CB617F7-1E05-467A-AA5E-1A48F942055C}"/>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30942" y="2142196"/>
            <a:ext cx="6053260" cy="3627400"/>
          </a:xfrm>
          <a:prstGeom prst="rect">
            <a:avLst/>
          </a:prstGeom>
        </p:spPr>
      </p:pic>
      <p:sp>
        <p:nvSpPr>
          <p:cNvPr id="8" name="TextBox 7">
            <a:extLst>
              <a:ext uri="{FF2B5EF4-FFF2-40B4-BE49-F238E27FC236}">
                <a16:creationId xmlns:a16="http://schemas.microsoft.com/office/drawing/2014/main" id="{5B6EA334-0738-450E-9CE6-9FA8216FA490}"/>
              </a:ext>
            </a:extLst>
          </p:cNvPr>
          <p:cNvSpPr txBox="1"/>
          <p:nvPr/>
        </p:nvSpPr>
        <p:spPr>
          <a:xfrm>
            <a:off x="1823596" y="1641967"/>
            <a:ext cx="3857146" cy="369332"/>
          </a:xfrm>
          <a:prstGeom prst="rect">
            <a:avLst/>
          </a:prstGeom>
          <a:noFill/>
        </p:spPr>
        <p:txBody>
          <a:bodyPr wrap="none" rtlCol="0">
            <a:spAutoFit/>
          </a:bodyPr>
          <a:lstStyle/>
          <a:p>
            <a:r>
              <a:rPr lang="en-US" dirty="0">
                <a:solidFill>
                  <a:schemeClr val="tx2"/>
                </a:solidFill>
                <a:latin typeface="Roboto" panose="02000000000000000000" pitchFamily="2" charset="0"/>
                <a:ea typeface="Roboto" panose="02000000000000000000" pitchFamily="2" charset="0"/>
              </a:rPr>
              <a:t>Amazon Web Services Data Centers</a:t>
            </a:r>
          </a:p>
        </p:txBody>
      </p:sp>
      <p:sp>
        <p:nvSpPr>
          <p:cNvPr id="10" name="TextBox 9">
            <a:extLst>
              <a:ext uri="{FF2B5EF4-FFF2-40B4-BE49-F238E27FC236}">
                <a16:creationId xmlns:a16="http://schemas.microsoft.com/office/drawing/2014/main" id="{BF987F3C-F304-4390-B421-7680EF187992}"/>
              </a:ext>
            </a:extLst>
          </p:cNvPr>
          <p:cNvSpPr txBox="1"/>
          <p:nvPr/>
        </p:nvSpPr>
        <p:spPr>
          <a:xfrm>
            <a:off x="8842705" y="491108"/>
            <a:ext cx="2542684"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Data Concepts</a:t>
            </a:r>
          </a:p>
        </p:txBody>
      </p:sp>
      <p:sp>
        <p:nvSpPr>
          <p:cNvPr id="11" name="TextBox 10">
            <a:extLst>
              <a:ext uri="{FF2B5EF4-FFF2-40B4-BE49-F238E27FC236}">
                <a16:creationId xmlns:a16="http://schemas.microsoft.com/office/drawing/2014/main" id="{C8464977-85C6-4A58-BB0F-05C4C83A0E2D}"/>
              </a:ext>
            </a:extLst>
          </p:cNvPr>
          <p:cNvSpPr txBox="1"/>
          <p:nvPr/>
        </p:nvSpPr>
        <p:spPr>
          <a:xfrm>
            <a:off x="8407123" y="1092140"/>
            <a:ext cx="2173993"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Types of Data:</a:t>
            </a:r>
          </a:p>
        </p:txBody>
      </p:sp>
      <p:sp>
        <p:nvSpPr>
          <p:cNvPr id="12" name="TextBox 11">
            <a:extLst>
              <a:ext uri="{FF2B5EF4-FFF2-40B4-BE49-F238E27FC236}">
                <a16:creationId xmlns:a16="http://schemas.microsoft.com/office/drawing/2014/main" id="{3840B7B1-B988-43D4-AC5E-529FCB4C9FE0}"/>
              </a:ext>
            </a:extLst>
          </p:cNvPr>
          <p:cNvSpPr txBox="1"/>
          <p:nvPr/>
        </p:nvSpPr>
        <p:spPr>
          <a:xfrm>
            <a:off x="8407122" y="3474498"/>
            <a:ext cx="2696572"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Locations of Data:</a:t>
            </a:r>
          </a:p>
        </p:txBody>
      </p:sp>
      <p:sp>
        <p:nvSpPr>
          <p:cNvPr id="13" name="TextBox 12">
            <a:extLst>
              <a:ext uri="{FF2B5EF4-FFF2-40B4-BE49-F238E27FC236}">
                <a16:creationId xmlns:a16="http://schemas.microsoft.com/office/drawing/2014/main" id="{7B9B11E2-C353-4CF9-8BE3-4C4FE64EC7A7}"/>
              </a:ext>
            </a:extLst>
          </p:cNvPr>
          <p:cNvSpPr txBox="1"/>
          <p:nvPr/>
        </p:nvSpPr>
        <p:spPr>
          <a:xfrm>
            <a:off x="8780189" y="1631617"/>
            <a:ext cx="2656496"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Complete Documents</a:t>
            </a:r>
          </a:p>
        </p:txBody>
      </p:sp>
      <p:sp>
        <p:nvSpPr>
          <p:cNvPr id="14" name="TextBox 13">
            <a:extLst>
              <a:ext uri="{FF2B5EF4-FFF2-40B4-BE49-F238E27FC236}">
                <a16:creationId xmlns:a16="http://schemas.microsoft.com/office/drawing/2014/main" id="{F40BE478-567F-43B1-9E1E-85AE631A784F}"/>
              </a:ext>
            </a:extLst>
          </p:cNvPr>
          <p:cNvSpPr txBox="1"/>
          <p:nvPr/>
        </p:nvSpPr>
        <p:spPr>
          <a:xfrm>
            <a:off x="8780189" y="2031727"/>
            <a:ext cx="2021707"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Temporary Files</a:t>
            </a:r>
          </a:p>
        </p:txBody>
      </p:sp>
      <p:sp>
        <p:nvSpPr>
          <p:cNvPr id="15" name="TextBox 14">
            <a:extLst>
              <a:ext uri="{FF2B5EF4-FFF2-40B4-BE49-F238E27FC236}">
                <a16:creationId xmlns:a16="http://schemas.microsoft.com/office/drawing/2014/main" id="{B3B5EF5A-454E-4797-BBF8-A992E5125899}"/>
              </a:ext>
            </a:extLst>
          </p:cNvPr>
          <p:cNvSpPr txBox="1"/>
          <p:nvPr/>
        </p:nvSpPr>
        <p:spPr>
          <a:xfrm>
            <a:off x="8780188" y="2513683"/>
            <a:ext cx="1519968"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Partial Files</a:t>
            </a:r>
          </a:p>
        </p:txBody>
      </p:sp>
      <p:sp>
        <p:nvSpPr>
          <p:cNvPr id="17" name="TextBox 16">
            <a:extLst>
              <a:ext uri="{FF2B5EF4-FFF2-40B4-BE49-F238E27FC236}">
                <a16:creationId xmlns:a16="http://schemas.microsoft.com/office/drawing/2014/main" id="{375E86E3-0271-4553-B050-6227D8D27CA1}"/>
              </a:ext>
            </a:extLst>
          </p:cNvPr>
          <p:cNvSpPr txBox="1"/>
          <p:nvPr/>
        </p:nvSpPr>
        <p:spPr>
          <a:xfrm>
            <a:off x="8780188" y="2991605"/>
            <a:ext cx="1369286"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Meta-Data</a:t>
            </a:r>
          </a:p>
        </p:txBody>
      </p:sp>
      <p:sp>
        <p:nvSpPr>
          <p:cNvPr id="18" name="TextBox 17">
            <a:extLst>
              <a:ext uri="{FF2B5EF4-FFF2-40B4-BE49-F238E27FC236}">
                <a16:creationId xmlns:a16="http://schemas.microsoft.com/office/drawing/2014/main" id="{885293DF-FC2D-48EE-88E6-6C3322CA8C11}"/>
              </a:ext>
            </a:extLst>
          </p:cNvPr>
          <p:cNvSpPr txBox="1"/>
          <p:nvPr/>
        </p:nvSpPr>
        <p:spPr>
          <a:xfrm>
            <a:off x="8809476" y="4018946"/>
            <a:ext cx="1997663"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Local Computer</a:t>
            </a:r>
          </a:p>
        </p:txBody>
      </p:sp>
      <p:sp>
        <p:nvSpPr>
          <p:cNvPr id="19" name="TextBox 18">
            <a:extLst>
              <a:ext uri="{FF2B5EF4-FFF2-40B4-BE49-F238E27FC236}">
                <a16:creationId xmlns:a16="http://schemas.microsoft.com/office/drawing/2014/main" id="{80865369-EC36-477D-8406-9420D3F666A5}"/>
              </a:ext>
            </a:extLst>
          </p:cNvPr>
          <p:cNvSpPr txBox="1"/>
          <p:nvPr/>
        </p:nvSpPr>
        <p:spPr>
          <a:xfrm>
            <a:off x="8803866" y="4496868"/>
            <a:ext cx="1661032"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Office Server</a:t>
            </a:r>
          </a:p>
        </p:txBody>
      </p:sp>
      <p:sp>
        <p:nvSpPr>
          <p:cNvPr id="20" name="TextBox 19">
            <a:extLst>
              <a:ext uri="{FF2B5EF4-FFF2-40B4-BE49-F238E27FC236}">
                <a16:creationId xmlns:a16="http://schemas.microsoft.com/office/drawing/2014/main" id="{6DC1E22B-3893-43F6-BF77-A9BFF79BF1C1}"/>
              </a:ext>
            </a:extLst>
          </p:cNvPr>
          <p:cNvSpPr txBox="1"/>
          <p:nvPr/>
        </p:nvSpPr>
        <p:spPr>
          <a:xfrm>
            <a:off x="8803866" y="4974790"/>
            <a:ext cx="160653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Email Server</a:t>
            </a:r>
          </a:p>
        </p:txBody>
      </p:sp>
      <p:sp>
        <p:nvSpPr>
          <p:cNvPr id="21" name="TextBox 20">
            <a:extLst>
              <a:ext uri="{FF2B5EF4-FFF2-40B4-BE49-F238E27FC236}">
                <a16:creationId xmlns:a16="http://schemas.microsoft.com/office/drawing/2014/main" id="{199DBA62-002E-47AB-B817-4B2813280AE9}"/>
              </a:ext>
            </a:extLst>
          </p:cNvPr>
          <p:cNvSpPr txBox="1"/>
          <p:nvPr/>
        </p:nvSpPr>
        <p:spPr>
          <a:xfrm>
            <a:off x="8831117" y="5456746"/>
            <a:ext cx="2680542"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Internet Infrastructure</a:t>
            </a:r>
          </a:p>
        </p:txBody>
      </p:sp>
    </p:spTree>
    <p:extLst>
      <p:ext uri="{BB962C8B-B14F-4D97-AF65-F5344CB8AC3E}">
        <p14:creationId xmlns:p14="http://schemas.microsoft.com/office/powerpoint/2010/main" val="1602698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D75835-D044-41C6-9802-11A07EC98A0F}"/>
              </a:ext>
            </a:extLst>
          </p:cNvPr>
          <p:cNvSpPr/>
          <p:nvPr/>
        </p:nvSpPr>
        <p:spPr>
          <a:xfrm>
            <a:off x="8083684" y="0"/>
            <a:ext cx="4134465"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FE67AE3-4CDA-4291-BE64-73C9CA8DCE69}"/>
              </a:ext>
            </a:extLst>
          </p:cNvPr>
          <p:cNvSpPr txBox="1"/>
          <p:nvPr/>
        </p:nvSpPr>
        <p:spPr>
          <a:xfrm>
            <a:off x="1081687" y="398775"/>
            <a:ext cx="6053260" cy="707886"/>
          </a:xfrm>
          <a:prstGeom prst="rect">
            <a:avLst/>
          </a:prstGeom>
          <a:noFill/>
        </p:spPr>
        <p:txBody>
          <a:bodyPr wrap="none" rtlCol="0">
            <a:spAutoFit/>
          </a:bodyPr>
          <a:lstStyle/>
          <a:p>
            <a:r>
              <a:rPr lang="en-US" sz="4000" dirty="0">
                <a:solidFill>
                  <a:schemeClr val="tx2"/>
                </a:solidFill>
                <a:latin typeface="Roboto Black" panose="02000000000000000000" pitchFamily="2" charset="0"/>
                <a:ea typeface="Roboto Black" panose="02000000000000000000" pitchFamily="2" charset="0"/>
              </a:rPr>
              <a:t>Client Data &amp; Information</a:t>
            </a:r>
          </a:p>
        </p:txBody>
      </p:sp>
      <p:sp>
        <p:nvSpPr>
          <p:cNvPr id="7" name="TextBox 6">
            <a:extLst>
              <a:ext uri="{FF2B5EF4-FFF2-40B4-BE49-F238E27FC236}">
                <a16:creationId xmlns:a16="http://schemas.microsoft.com/office/drawing/2014/main" id="{9CAADD4E-ADAA-4982-ADB5-AAC33C75F4D2}"/>
              </a:ext>
            </a:extLst>
          </p:cNvPr>
          <p:cNvSpPr txBox="1"/>
          <p:nvPr/>
        </p:nvSpPr>
        <p:spPr>
          <a:xfrm>
            <a:off x="559129" y="1107335"/>
            <a:ext cx="6308137" cy="461665"/>
          </a:xfrm>
          <a:prstGeom prst="rect">
            <a:avLst/>
          </a:prstGeom>
          <a:noFill/>
        </p:spPr>
        <p:txBody>
          <a:bodyPr wrap="none" rtlCol="0">
            <a:spAutoFit/>
          </a:bodyPr>
          <a:lstStyle/>
          <a:p>
            <a:r>
              <a:rPr lang="en-US" sz="2400" dirty="0">
                <a:solidFill>
                  <a:schemeClr val="tx2"/>
                </a:solidFill>
                <a:latin typeface="Roboto Black" panose="02000000000000000000" pitchFamily="2" charset="0"/>
                <a:ea typeface="Roboto Black" panose="02000000000000000000" pitchFamily="2" charset="0"/>
              </a:rPr>
              <a:t>Local Data: </a:t>
            </a:r>
            <a:r>
              <a:rPr lang="en-US" sz="2400" dirty="0">
                <a:solidFill>
                  <a:schemeClr val="tx2"/>
                </a:solidFill>
                <a:latin typeface="Roboto" panose="02000000000000000000" pitchFamily="2" charset="0"/>
                <a:ea typeface="Roboto" panose="02000000000000000000" pitchFamily="2" charset="0"/>
              </a:rPr>
              <a:t>Can access data without internet</a:t>
            </a:r>
          </a:p>
        </p:txBody>
      </p:sp>
      <p:sp>
        <p:nvSpPr>
          <p:cNvPr id="10" name="Rectangle: Rounded Corners 9">
            <a:extLst>
              <a:ext uri="{FF2B5EF4-FFF2-40B4-BE49-F238E27FC236}">
                <a16:creationId xmlns:a16="http://schemas.microsoft.com/office/drawing/2014/main" id="{04625D91-22D1-4F78-BE8F-1D8F9CB68A6B}"/>
              </a:ext>
            </a:extLst>
          </p:cNvPr>
          <p:cNvSpPr/>
          <p:nvPr/>
        </p:nvSpPr>
        <p:spPr>
          <a:xfrm>
            <a:off x="1114275" y="2583654"/>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Photos</a:t>
            </a:r>
          </a:p>
        </p:txBody>
      </p:sp>
      <p:sp>
        <p:nvSpPr>
          <p:cNvPr id="11" name="Rectangle: Rounded Corners 10">
            <a:extLst>
              <a:ext uri="{FF2B5EF4-FFF2-40B4-BE49-F238E27FC236}">
                <a16:creationId xmlns:a16="http://schemas.microsoft.com/office/drawing/2014/main" id="{144EB061-760D-4B0F-B3E7-5D37C5F53E88}"/>
              </a:ext>
            </a:extLst>
          </p:cNvPr>
          <p:cNvSpPr/>
          <p:nvPr/>
        </p:nvSpPr>
        <p:spPr>
          <a:xfrm>
            <a:off x="1097982" y="3445596"/>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Saved Email</a:t>
            </a:r>
          </a:p>
        </p:txBody>
      </p:sp>
      <p:sp>
        <p:nvSpPr>
          <p:cNvPr id="12" name="Rectangle: Rounded Corners 11">
            <a:extLst>
              <a:ext uri="{FF2B5EF4-FFF2-40B4-BE49-F238E27FC236}">
                <a16:creationId xmlns:a16="http://schemas.microsoft.com/office/drawing/2014/main" id="{86D3324F-80F2-4835-9F36-F965D421C4D4}"/>
              </a:ext>
            </a:extLst>
          </p:cNvPr>
          <p:cNvSpPr/>
          <p:nvPr/>
        </p:nvSpPr>
        <p:spPr>
          <a:xfrm>
            <a:off x="1081687" y="4307538"/>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Trash Folder</a:t>
            </a:r>
          </a:p>
        </p:txBody>
      </p:sp>
      <p:sp>
        <p:nvSpPr>
          <p:cNvPr id="13" name="Rectangle: Rounded Corners 12">
            <a:extLst>
              <a:ext uri="{FF2B5EF4-FFF2-40B4-BE49-F238E27FC236}">
                <a16:creationId xmlns:a16="http://schemas.microsoft.com/office/drawing/2014/main" id="{D47B7D5D-AFFE-4015-B552-BDB674B2BEFB}"/>
              </a:ext>
            </a:extLst>
          </p:cNvPr>
          <p:cNvSpPr/>
          <p:nvPr/>
        </p:nvSpPr>
        <p:spPr>
          <a:xfrm>
            <a:off x="3232513" y="2583654"/>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Saved Texts</a:t>
            </a:r>
          </a:p>
        </p:txBody>
      </p:sp>
      <p:sp>
        <p:nvSpPr>
          <p:cNvPr id="14" name="Rectangle: Rounded Corners 13">
            <a:extLst>
              <a:ext uri="{FF2B5EF4-FFF2-40B4-BE49-F238E27FC236}">
                <a16:creationId xmlns:a16="http://schemas.microsoft.com/office/drawing/2014/main" id="{17DBECD5-7CE2-4395-95D0-214801D04234}"/>
              </a:ext>
            </a:extLst>
          </p:cNvPr>
          <p:cNvSpPr/>
          <p:nvPr/>
        </p:nvSpPr>
        <p:spPr>
          <a:xfrm>
            <a:off x="3216220" y="3445596"/>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Cache Folder</a:t>
            </a:r>
          </a:p>
        </p:txBody>
      </p:sp>
      <p:sp>
        <p:nvSpPr>
          <p:cNvPr id="15" name="Rectangle: Rounded Corners 14">
            <a:extLst>
              <a:ext uri="{FF2B5EF4-FFF2-40B4-BE49-F238E27FC236}">
                <a16:creationId xmlns:a16="http://schemas.microsoft.com/office/drawing/2014/main" id="{763E6E61-1913-43C2-955D-0604DD6073B8}"/>
              </a:ext>
            </a:extLst>
          </p:cNvPr>
          <p:cNvSpPr/>
          <p:nvPr/>
        </p:nvSpPr>
        <p:spPr>
          <a:xfrm>
            <a:off x="3199925" y="4307538"/>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Downloads</a:t>
            </a:r>
          </a:p>
        </p:txBody>
      </p:sp>
      <p:sp>
        <p:nvSpPr>
          <p:cNvPr id="17" name="Rectangle: Rounded Corners 16">
            <a:extLst>
              <a:ext uri="{FF2B5EF4-FFF2-40B4-BE49-F238E27FC236}">
                <a16:creationId xmlns:a16="http://schemas.microsoft.com/office/drawing/2014/main" id="{5AA57C71-7ECB-428E-A3F3-4A7E5BFC570F}"/>
              </a:ext>
            </a:extLst>
          </p:cNvPr>
          <p:cNvSpPr/>
          <p:nvPr/>
        </p:nvSpPr>
        <p:spPr>
          <a:xfrm>
            <a:off x="5350751" y="2583654"/>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Documents</a:t>
            </a:r>
          </a:p>
        </p:txBody>
      </p:sp>
      <p:sp>
        <p:nvSpPr>
          <p:cNvPr id="18" name="Rectangle: Rounded Corners 17">
            <a:extLst>
              <a:ext uri="{FF2B5EF4-FFF2-40B4-BE49-F238E27FC236}">
                <a16:creationId xmlns:a16="http://schemas.microsoft.com/office/drawing/2014/main" id="{C3CACDE0-9CC0-4CD5-80BA-D39EA6113A58}"/>
              </a:ext>
            </a:extLst>
          </p:cNvPr>
          <p:cNvSpPr/>
          <p:nvPr/>
        </p:nvSpPr>
        <p:spPr>
          <a:xfrm>
            <a:off x="5334458" y="3445596"/>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Temp Folders</a:t>
            </a:r>
          </a:p>
        </p:txBody>
      </p:sp>
      <p:sp>
        <p:nvSpPr>
          <p:cNvPr id="19" name="Rectangle: Rounded Corners 18">
            <a:extLst>
              <a:ext uri="{FF2B5EF4-FFF2-40B4-BE49-F238E27FC236}">
                <a16:creationId xmlns:a16="http://schemas.microsoft.com/office/drawing/2014/main" id="{62F45A28-A9B3-454F-8D18-4A47887EE411}"/>
              </a:ext>
            </a:extLst>
          </p:cNvPr>
          <p:cNvSpPr/>
          <p:nvPr/>
        </p:nvSpPr>
        <p:spPr>
          <a:xfrm>
            <a:off x="5318163" y="4307538"/>
            <a:ext cx="1784196" cy="62816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Meta-Data</a:t>
            </a:r>
          </a:p>
        </p:txBody>
      </p:sp>
      <p:sp>
        <p:nvSpPr>
          <p:cNvPr id="21" name="TextBox 20">
            <a:extLst>
              <a:ext uri="{FF2B5EF4-FFF2-40B4-BE49-F238E27FC236}">
                <a16:creationId xmlns:a16="http://schemas.microsoft.com/office/drawing/2014/main" id="{62185547-696F-420D-A7F5-D43FA305F1BB}"/>
              </a:ext>
            </a:extLst>
          </p:cNvPr>
          <p:cNvSpPr txBox="1"/>
          <p:nvPr/>
        </p:nvSpPr>
        <p:spPr>
          <a:xfrm>
            <a:off x="1831892" y="1784443"/>
            <a:ext cx="4402167" cy="461665"/>
          </a:xfrm>
          <a:prstGeom prst="rect">
            <a:avLst/>
          </a:prstGeom>
          <a:noFill/>
        </p:spPr>
        <p:txBody>
          <a:bodyPr wrap="none" rtlCol="0">
            <a:spAutoFit/>
          </a:bodyPr>
          <a:lstStyle/>
          <a:p>
            <a:r>
              <a:rPr lang="en-US" sz="2400" dirty="0">
                <a:solidFill>
                  <a:schemeClr val="tx2"/>
                </a:solidFill>
                <a:latin typeface="Roboto" panose="02000000000000000000" pitchFamily="2" charset="0"/>
                <a:ea typeface="Roboto" panose="02000000000000000000" pitchFamily="2" charset="0"/>
              </a:rPr>
              <a:t>Typical locations of Local Data</a:t>
            </a:r>
          </a:p>
        </p:txBody>
      </p:sp>
      <p:sp>
        <p:nvSpPr>
          <p:cNvPr id="20" name="TextBox 19">
            <a:extLst>
              <a:ext uri="{FF2B5EF4-FFF2-40B4-BE49-F238E27FC236}">
                <a16:creationId xmlns:a16="http://schemas.microsoft.com/office/drawing/2014/main" id="{0FAAF165-D1D4-4724-9849-472CF48F092A}"/>
              </a:ext>
            </a:extLst>
          </p:cNvPr>
          <p:cNvSpPr txBox="1"/>
          <p:nvPr/>
        </p:nvSpPr>
        <p:spPr>
          <a:xfrm>
            <a:off x="8842705" y="491108"/>
            <a:ext cx="2542684" cy="523220"/>
          </a:xfrm>
          <a:prstGeom prst="rect">
            <a:avLst/>
          </a:prstGeom>
          <a:noFill/>
        </p:spPr>
        <p:txBody>
          <a:bodyPr wrap="none" rtlCol="0">
            <a:spAutoFit/>
          </a:bodyPr>
          <a:lstStyle/>
          <a:p>
            <a:r>
              <a:rPr lang="en-US" sz="2800" dirty="0">
                <a:solidFill>
                  <a:schemeClr val="bg2">
                    <a:lumMod val="90000"/>
                  </a:schemeClr>
                </a:solidFill>
                <a:latin typeface="Roboto Black" panose="02000000000000000000" pitchFamily="2" charset="0"/>
                <a:ea typeface="Roboto Black" panose="02000000000000000000" pitchFamily="2" charset="0"/>
              </a:rPr>
              <a:t>Data Concepts</a:t>
            </a:r>
          </a:p>
        </p:txBody>
      </p:sp>
      <p:sp>
        <p:nvSpPr>
          <p:cNvPr id="22" name="TextBox 21">
            <a:extLst>
              <a:ext uri="{FF2B5EF4-FFF2-40B4-BE49-F238E27FC236}">
                <a16:creationId xmlns:a16="http://schemas.microsoft.com/office/drawing/2014/main" id="{489B392B-403E-4731-A515-4C96AA8E11C6}"/>
              </a:ext>
            </a:extLst>
          </p:cNvPr>
          <p:cNvSpPr txBox="1"/>
          <p:nvPr/>
        </p:nvSpPr>
        <p:spPr>
          <a:xfrm>
            <a:off x="8407123" y="1092140"/>
            <a:ext cx="2173993"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Types of Data:</a:t>
            </a:r>
          </a:p>
        </p:txBody>
      </p:sp>
      <p:sp>
        <p:nvSpPr>
          <p:cNvPr id="23" name="TextBox 22">
            <a:extLst>
              <a:ext uri="{FF2B5EF4-FFF2-40B4-BE49-F238E27FC236}">
                <a16:creationId xmlns:a16="http://schemas.microsoft.com/office/drawing/2014/main" id="{514D30BB-D3F5-466C-9EE2-A6A2ED9A5175}"/>
              </a:ext>
            </a:extLst>
          </p:cNvPr>
          <p:cNvSpPr txBox="1"/>
          <p:nvPr/>
        </p:nvSpPr>
        <p:spPr>
          <a:xfrm>
            <a:off x="8407122" y="3474498"/>
            <a:ext cx="2696572" cy="461665"/>
          </a:xfrm>
          <a:prstGeom prst="rect">
            <a:avLst/>
          </a:prstGeom>
          <a:noFill/>
        </p:spPr>
        <p:txBody>
          <a:bodyPr wrap="none" rtlCol="0">
            <a:spAutoFit/>
          </a:bodyPr>
          <a:lstStyle/>
          <a:p>
            <a:r>
              <a:rPr lang="en-US" sz="2400" dirty="0">
                <a:solidFill>
                  <a:schemeClr val="bg2"/>
                </a:solidFill>
                <a:latin typeface="Roboto Medium" panose="02000000000000000000" pitchFamily="2" charset="0"/>
                <a:ea typeface="Roboto Medium" panose="02000000000000000000" pitchFamily="2" charset="0"/>
              </a:rPr>
              <a:t>Locations of Data:</a:t>
            </a:r>
          </a:p>
        </p:txBody>
      </p:sp>
      <p:sp>
        <p:nvSpPr>
          <p:cNvPr id="24" name="TextBox 23">
            <a:extLst>
              <a:ext uri="{FF2B5EF4-FFF2-40B4-BE49-F238E27FC236}">
                <a16:creationId xmlns:a16="http://schemas.microsoft.com/office/drawing/2014/main" id="{463BE0A7-3A7A-490D-A26B-65D442BD7508}"/>
              </a:ext>
            </a:extLst>
          </p:cNvPr>
          <p:cNvSpPr txBox="1"/>
          <p:nvPr/>
        </p:nvSpPr>
        <p:spPr>
          <a:xfrm>
            <a:off x="8780189" y="1631617"/>
            <a:ext cx="2656496"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Complete Documents</a:t>
            </a:r>
          </a:p>
        </p:txBody>
      </p:sp>
      <p:sp>
        <p:nvSpPr>
          <p:cNvPr id="25" name="TextBox 24">
            <a:extLst>
              <a:ext uri="{FF2B5EF4-FFF2-40B4-BE49-F238E27FC236}">
                <a16:creationId xmlns:a16="http://schemas.microsoft.com/office/drawing/2014/main" id="{EC41BAB2-E8C1-4618-A696-0B2DCF1520BF}"/>
              </a:ext>
            </a:extLst>
          </p:cNvPr>
          <p:cNvSpPr txBox="1"/>
          <p:nvPr/>
        </p:nvSpPr>
        <p:spPr>
          <a:xfrm>
            <a:off x="8780189" y="2031727"/>
            <a:ext cx="2021707"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Temporary Files</a:t>
            </a:r>
          </a:p>
        </p:txBody>
      </p:sp>
      <p:sp>
        <p:nvSpPr>
          <p:cNvPr id="26" name="TextBox 25">
            <a:extLst>
              <a:ext uri="{FF2B5EF4-FFF2-40B4-BE49-F238E27FC236}">
                <a16:creationId xmlns:a16="http://schemas.microsoft.com/office/drawing/2014/main" id="{E7969A31-554E-4762-9626-E2BDD799E69E}"/>
              </a:ext>
            </a:extLst>
          </p:cNvPr>
          <p:cNvSpPr txBox="1"/>
          <p:nvPr/>
        </p:nvSpPr>
        <p:spPr>
          <a:xfrm>
            <a:off x="8780188" y="2513683"/>
            <a:ext cx="1519968"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Partial Files</a:t>
            </a:r>
          </a:p>
        </p:txBody>
      </p:sp>
      <p:sp>
        <p:nvSpPr>
          <p:cNvPr id="27" name="TextBox 26">
            <a:extLst>
              <a:ext uri="{FF2B5EF4-FFF2-40B4-BE49-F238E27FC236}">
                <a16:creationId xmlns:a16="http://schemas.microsoft.com/office/drawing/2014/main" id="{BDAE96F0-62DE-4D21-8266-1EBF283BBD19}"/>
              </a:ext>
            </a:extLst>
          </p:cNvPr>
          <p:cNvSpPr txBox="1"/>
          <p:nvPr/>
        </p:nvSpPr>
        <p:spPr>
          <a:xfrm>
            <a:off x="8780188" y="2991605"/>
            <a:ext cx="1369286"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Meta-Data</a:t>
            </a:r>
          </a:p>
        </p:txBody>
      </p:sp>
      <p:sp>
        <p:nvSpPr>
          <p:cNvPr id="28" name="TextBox 27">
            <a:extLst>
              <a:ext uri="{FF2B5EF4-FFF2-40B4-BE49-F238E27FC236}">
                <a16:creationId xmlns:a16="http://schemas.microsoft.com/office/drawing/2014/main" id="{6B93287E-D354-4C26-B3DC-D817F5A5EAA0}"/>
              </a:ext>
            </a:extLst>
          </p:cNvPr>
          <p:cNvSpPr txBox="1"/>
          <p:nvPr/>
        </p:nvSpPr>
        <p:spPr>
          <a:xfrm>
            <a:off x="8809476" y="4018946"/>
            <a:ext cx="1997663"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Local Computer</a:t>
            </a:r>
          </a:p>
        </p:txBody>
      </p:sp>
      <p:sp>
        <p:nvSpPr>
          <p:cNvPr id="29" name="TextBox 28">
            <a:extLst>
              <a:ext uri="{FF2B5EF4-FFF2-40B4-BE49-F238E27FC236}">
                <a16:creationId xmlns:a16="http://schemas.microsoft.com/office/drawing/2014/main" id="{3942A5E7-2796-4994-82A9-D41BE3051AC4}"/>
              </a:ext>
            </a:extLst>
          </p:cNvPr>
          <p:cNvSpPr txBox="1"/>
          <p:nvPr/>
        </p:nvSpPr>
        <p:spPr>
          <a:xfrm>
            <a:off x="8803866" y="4496868"/>
            <a:ext cx="1661032"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Office Server</a:t>
            </a:r>
          </a:p>
        </p:txBody>
      </p:sp>
      <p:sp>
        <p:nvSpPr>
          <p:cNvPr id="30" name="TextBox 29">
            <a:extLst>
              <a:ext uri="{FF2B5EF4-FFF2-40B4-BE49-F238E27FC236}">
                <a16:creationId xmlns:a16="http://schemas.microsoft.com/office/drawing/2014/main" id="{B0D5C597-8389-4A96-A237-9F5266C5250A}"/>
              </a:ext>
            </a:extLst>
          </p:cNvPr>
          <p:cNvSpPr txBox="1"/>
          <p:nvPr/>
        </p:nvSpPr>
        <p:spPr>
          <a:xfrm>
            <a:off x="8803866" y="4974790"/>
            <a:ext cx="1606530"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Email Server</a:t>
            </a:r>
          </a:p>
        </p:txBody>
      </p:sp>
      <p:sp>
        <p:nvSpPr>
          <p:cNvPr id="31" name="TextBox 30">
            <a:extLst>
              <a:ext uri="{FF2B5EF4-FFF2-40B4-BE49-F238E27FC236}">
                <a16:creationId xmlns:a16="http://schemas.microsoft.com/office/drawing/2014/main" id="{EA471F0C-B5B2-4625-8C7C-C77FB535C8F0}"/>
              </a:ext>
            </a:extLst>
          </p:cNvPr>
          <p:cNvSpPr txBox="1"/>
          <p:nvPr/>
        </p:nvSpPr>
        <p:spPr>
          <a:xfrm>
            <a:off x="8831117" y="5456746"/>
            <a:ext cx="2680542" cy="400110"/>
          </a:xfrm>
          <a:prstGeom prst="rect">
            <a:avLst/>
          </a:prstGeom>
          <a:noFill/>
        </p:spPr>
        <p:txBody>
          <a:bodyPr wrap="none" rtlCol="0">
            <a:spAutoFit/>
          </a:bodyPr>
          <a:lstStyle/>
          <a:p>
            <a:r>
              <a:rPr lang="en-US" sz="2000" dirty="0">
                <a:solidFill>
                  <a:schemeClr val="bg2"/>
                </a:solidFill>
                <a:latin typeface="Roboto" panose="02000000000000000000" pitchFamily="2" charset="0"/>
                <a:ea typeface="Roboto" panose="02000000000000000000" pitchFamily="2" charset="0"/>
              </a:rPr>
              <a:t>Internet Infrastructure</a:t>
            </a:r>
          </a:p>
        </p:txBody>
      </p:sp>
    </p:spTree>
    <p:extLst>
      <p:ext uri="{BB962C8B-B14F-4D97-AF65-F5344CB8AC3E}">
        <p14:creationId xmlns:p14="http://schemas.microsoft.com/office/powerpoint/2010/main" val="32235832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4960</TotalTime>
  <Words>1864</Words>
  <Application>Microsoft Office PowerPoint</Application>
  <PresentationFormat>Widescreen</PresentationFormat>
  <Paragraphs>418</Paragraphs>
  <Slides>28</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Calibri Light</vt:lpstr>
      <vt:lpstr>Roboto</vt:lpstr>
      <vt:lpstr>Roboto Black</vt:lpstr>
      <vt:lpstr>Roboto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Zachary Glaser</dc:creator>
  <cp:lastModifiedBy>Zack Glaser</cp:lastModifiedBy>
  <cp:revision>75</cp:revision>
  <dcterms:created xsi:type="dcterms:W3CDTF">2019-10-30T15:44:47Z</dcterms:created>
  <dcterms:modified xsi:type="dcterms:W3CDTF">2019-12-04T13:54:45Z</dcterms:modified>
</cp:coreProperties>
</file>